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65"/>
  </p:notesMasterIdLst>
  <p:handoutMasterIdLst>
    <p:handoutMasterId r:id="rId66"/>
  </p:handoutMasterIdLst>
  <p:sldIdLst>
    <p:sldId id="546" r:id="rId5"/>
    <p:sldId id="544" r:id="rId6"/>
    <p:sldId id="543" r:id="rId7"/>
    <p:sldId id="443" r:id="rId8"/>
    <p:sldId id="540" r:id="rId9"/>
    <p:sldId id="541" r:id="rId10"/>
    <p:sldId id="542" r:id="rId11"/>
    <p:sldId id="438" r:id="rId12"/>
    <p:sldId id="545" r:id="rId13"/>
    <p:sldId id="449" r:id="rId14"/>
    <p:sldId id="535" r:id="rId15"/>
    <p:sldId id="532" r:id="rId16"/>
    <p:sldId id="531" r:id="rId17"/>
    <p:sldId id="489" r:id="rId18"/>
    <p:sldId id="490" r:id="rId19"/>
    <p:sldId id="491" r:id="rId20"/>
    <p:sldId id="492" r:id="rId21"/>
    <p:sldId id="558" r:id="rId22"/>
    <p:sldId id="493" r:id="rId23"/>
    <p:sldId id="494" r:id="rId24"/>
    <p:sldId id="495" r:id="rId25"/>
    <p:sldId id="551" r:id="rId26"/>
    <p:sldId id="552" r:id="rId27"/>
    <p:sldId id="553" r:id="rId28"/>
    <p:sldId id="554" r:id="rId29"/>
    <p:sldId id="555" r:id="rId30"/>
    <p:sldId id="556" r:id="rId31"/>
    <p:sldId id="557" r:id="rId32"/>
    <p:sldId id="496" r:id="rId33"/>
    <p:sldId id="497" r:id="rId34"/>
    <p:sldId id="498" r:id="rId35"/>
    <p:sldId id="500" r:id="rId36"/>
    <p:sldId id="501" r:id="rId37"/>
    <p:sldId id="502" r:id="rId38"/>
    <p:sldId id="503" r:id="rId39"/>
    <p:sldId id="504" r:id="rId40"/>
    <p:sldId id="505" r:id="rId41"/>
    <p:sldId id="506" r:id="rId42"/>
    <p:sldId id="539" r:id="rId43"/>
    <p:sldId id="559" r:id="rId44"/>
    <p:sldId id="560" r:id="rId45"/>
    <p:sldId id="561" r:id="rId46"/>
    <p:sldId id="562" r:id="rId47"/>
    <p:sldId id="507" r:id="rId48"/>
    <p:sldId id="510" r:id="rId49"/>
    <p:sldId id="511" r:id="rId50"/>
    <p:sldId id="512" r:id="rId51"/>
    <p:sldId id="566" r:id="rId52"/>
    <p:sldId id="564" r:id="rId53"/>
    <p:sldId id="567" r:id="rId54"/>
    <p:sldId id="565" r:id="rId55"/>
    <p:sldId id="515" r:id="rId56"/>
    <p:sldId id="563" r:id="rId57"/>
    <p:sldId id="518" r:id="rId58"/>
    <p:sldId id="520" r:id="rId59"/>
    <p:sldId id="521" r:id="rId60"/>
    <p:sldId id="522" r:id="rId61"/>
    <p:sldId id="530" r:id="rId62"/>
    <p:sldId id="476" r:id="rId63"/>
    <p:sldId id="409" r:id="rId6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ock Lundberg" initials="BL" lastIdx="1" clrIdx="0">
    <p:extLst>
      <p:ext uri="{19B8F6BF-5375-455C-9EA6-DF929625EA0E}">
        <p15:presenceInfo xmlns:p15="http://schemas.microsoft.com/office/powerpoint/2012/main" userId="S-1-5-21-31082682-2465412493-567099147-11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8FC"/>
    <a:srgbClr val="057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72" d="100"/>
          <a:sy n="72" d="100"/>
        </p:scale>
        <p:origin x="13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blundberg\Documents\Fiberstar%20Bio\Partnerships\Ashland\Copy%20of%20Heat%20tolerance%20data%20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blundberg\Documents\Fiberstar%20Bio\Partnerships\Ashland\CMC%20-%20CF%20combination%20data.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blundberg\Documents\Assignments%20-%20St.%20Thomas%20MBA\DATA\Rheology\Various%20RPM%20viscosity%20results-11-4-11-Rheology-CURRENT%20-%20UPDATED.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C:\Users\nzalesney\Documents\Beverages\U%20of%20M%20Chocolate%20Beverage%20Trials%20Complete.xlsx" TargetMode="External"/><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oleObject" Target="file:///C:\Users\nzalesney\Documents\Beverages\U%20of%20M%20Chocolate%20Beverage%20Trials%20Complete.xlsx" TargetMode="External"/><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oleObject" Target="file:///C:\Users\nzalesney\Documents\U%20of%20M%20UHT%20trials%20with%20Viscosity%20Result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2% Viscosity </a:t>
            </a:r>
            <a:r>
              <a:rPr lang="en-US" baseline="0"/>
              <a:t>vs Temperature</a:t>
            </a:r>
            <a:endParaRPr lang="en-US"/>
          </a:p>
        </c:rich>
      </c:tx>
      <c:overlay val="0"/>
    </c:title>
    <c:autoTitleDeleted val="0"/>
    <c:plotArea>
      <c:layout>
        <c:manualLayout>
          <c:layoutTarget val="inner"/>
          <c:xMode val="edge"/>
          <c:yMode val="edge"/>
          <c:x val="0.15392705952078642"/>
          <c:y val="0.20504204064480591"/>
          <c:w val="0.66939950046566765"/>
          <c:h val="0.63157888881874313"/>
        </c:manualLayout>
      </c:layout>
      <c:scatterChart>
        <c:scatterStyle val="smoothMarker"/>
        <c:varyColors val="0"/>
        <c:ser>
          <c:idx val="0"/>
          <c:order val="0"/>
          <c:tx>
            <c:strRef>
              <c:f>Sheet1!$B$1</c:f>
              <c:strCache>
                <c:ptCount val="1"/>
                <c:pt idx="0">
                  <c:v>2% CF100FG</c:v>
                </c:pt>
              </c:strCache>
            </c:strRef>
          </c:tx>
          <c:xVal>
            <c:numRef>
              <c:f>Sheet1!$A$2:$A$7</c:f>
              <c:numCache>
                <c:formatCode>General</c:formatCode>
                <c:ptCount val="6"/>
                <c:pt idx="0">
                  <c:v>30</c:v>
                </c:pt>
                <c:pt idx="1">
                  <c:v>40</c:v>
                </c:pt>
                <c:pt idx="2">
                  <c:v>50</c:v>
                </c:pt>
                <c:pt idx="3">
                  <c:v>70</c:v>
                </c:pt>
                <c:pt idx="4">
                  <c:v>80</c:v>
                </c:pt>
                <c:pt idx="5">
                  <c:v>90</c:v>
                </c:pt>
              </c:numCache>
            </c:numRef>
          </c:xVal>
          <c:yVal>
            <c:numRef>
              <c:f>Sheet1!$B$2:$B$7</c:f>
              <c:numCache>
                <c:formatCode>General</c:formatCode>
                <c:ptCount val="6"/>
                <c:pt idx="0">
                  <c:v>684</c:v>
                </c:pt>
                <c:pt idx="1">
                  <c:v>701</c:v>
                </c:pt>
                <c:pt idx="2">
                  <c:v>558</c:v>
                </c:pt>
                <c:pt idx="3">
                  <c:v>633</c:v>
                </c:pt>
                <c:pt idx="4">
                  <c:v>687</c:v>
                </c:pt>
                <c:pt idx="5">
                  <c:v>581</c:v>
                </c:pt>
              </c:numCache>
            </c:numRef>
          </c:yVal>
          <c:smooth val="1"/>
          <c:extLst>
            <c:ext xmlns:c16="http://schemas.microsoft.com/office/drawing/2014/chart" uri="{C3380CC4-5D6E-409C-BE32-E72D297353CC}">
              <c16:uniqueId val="{00000000-B1F9-43E0-A9CF-94782B17283B}"/>
            </c:ext>
          </c:extLst>
        </c:ser>
        <c:dLbls>
          <c:showLegendKey val="0"/>
          <c:showVal val="0"/>
          <c:showCatName val="0"/>
          <c:showSerName val="0"/>
          <c:showPercent val="0"/>
          <c:showBubbleSize val="0"/>
        </c:dLbls>
        <c:axId val="482696712"/>
        <c:axId val="482697104"/>
      </c:scatterChart>
      <c:valAx>
        <c:axId val="482696712"/>
        <c:scaling>
          <c:orientation val="minMax"/>
          <c:min val="30"/>
        </c:scaling>
        <c:delete val="0"/>
        <c:axPos val="b"/>
        <c:title>
          <c:tx>
            <c:rich>
              <a:bodyPr/>
              <a:lstStyle/>
              <a:p>
                <a:pPr>
                  <a:defRPr/>
                </a:pPr>
                <a:r>
                  <a:rPr lang="en-US"/>
                  <a:t>Temperature (C)</a:t>
                </a:r>
              </a:p>
            </c:rich>
          </c:tx>
          <c:overlay val="0"/>
        </c:title>
        <c:numFmt formatCode="General" sourceLinked="1"/>
        <c:majorTickMark val="none"/>
        <c:minorTickMark val="none"/>
        <c:tickLblPos val="nextTo"/>
        <c:crossAx val="482697104"/>
        <c:crosses val="autoZero"/>
        <c:crossBetween val="midCat"/>
      </c:valAx>
      <c:valAx>
        <c:axId val="482697104"/>
        <c:scaling>
          <c:orientation val="minMax"/>
          <c:max val="2000"/>
        </c:scaling>
        <c:delete val="0"/>
        <c:axPos val="l"/>
        <c:majorGridlines/>
        <c:title>
          <c:tx>
            <c:rich>
              <a:bodyPr/>
              <a:lstStyle/>
              <a:p>
                <a:pPr>
                  <a:defRPr/>
                </a:pPr>
                <a:r>
                  <a:rPr lang="en-US"/>
                  <a:t>Viscosity (cPs)</a:t>
                </a:r>
              </a:p>
            </c:rich>
          </c:tx>
          <c:layout>
            <c:manualLayout>
              <c:xMode val="edge"/>
              <c:yMode val="edge"/>
              <c:x val="1.3535269139040631E-2"/>
              <c:y val="0.40683574515801846"/>
            </c:manualLayout>
          </c:layout>
          <c:overlay val="0"/>
        </c:title>
        <c:numFmt formatCode="General" sourceLinked="1"/>
        <c:majorTickMark val="none"/>
        <c:minorTickMark val="none"/>
        <c:tickLblPos val="nextTo"/>
        <c:crossAx val="482696712"/>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Viscosity vs pH</a:t>
            </a:r>
          </a:p>
        </c:rich>
      </c:tx>
      <c:overlay val="0"/>
    </c:title>
    <c:autoTitleDeleted val="0"/>
    <c:plotArea>
      <c:layout>
        <c:manualLayout>
          <c:layoutTarget val="inner"/>
          <c:xMode val="edge"/>
          <c:yMode val="edge"/>
          <c:x val="0.13765162588209409"/>
          <c:y val="0.16452613511287686"/>
          <c:w val="0.73416694170713437"/>
          <c:h val="0.65151157241708613"/>
        </c:manualLayout>
      </c:layout>
      <c:scatterChart>
        <c:scatterStyle val="lineMarker"/>
        <c:varyColors val="0"/>
        <c:ser>
          <c:idx val="1"/>
          <c:order val="0"/>
          <c:tx>
            <c:strRef>
              <c:f>Sheet1!$A$126</c:f>
              <c:strCache>
                <c:ptCount val="1"/>
                <c:pt idx="0">
                  <c:v>Citri Fi 100FG 2% solids</c:v>
                </c:pt>
              </c:strCache>
            </c:strRef>
          </c:tx>
          <c:xVal>
            <c:numRef>
              <c:f>Sheet1!$A$128:$A$132</c:f>
              <c:numCache>
                <c:formatCode>General</c:formatCode>
                <c:ptCount val="5"/>
                <c:pt idx="0">
                  <c:v>2</c:v>
                </c:pt>
                <c:pt idx="1">
                  <c:v>4</c:v>
                </c:pt>
                <c:pt idx="2">
                  <c:v>6</c:v>
                </c:pt>
                <c:pt idx="3">
                  <c:v>8</c:v>
                </c:pt>
                <c:pt idx="4">
                  <c:v>10</c:v>
                </c:pt>
              </c:numCache>
            </c:numRef>
          </c:xVal>
          <c:yVal>
            <c:numRef>
              <c:f>Sheet1!$B$128:$B$132</c:f>
              <c:numCache>
                <c:formatCode>General</c:formatCode>
                <c:ptCount val="5"/>
                <c:pt idx="0">
                  <c:v>1092</c:v>
                </c:pt>
                <c:pt idx="1">
                  <c:v>1176</c:v>
                </c:pt>
                <c:pt idx="2">
                  <c:v>959</c:v>
                </c:pt>
                <c:pt idx="3">
                  <c:v>1344</c:v>
                </c:pt>
                <c:pt idx="4">
                  <c:v>1776</c:v>
                </c:pt>
              </c:numCache>
            </c:numRef>
          </c:yVal>
          <c:smooth val="0"/>
          <c:extLst>
            <c:ext xmlns:c16="http://schemas.microsoft.com/office/drawing/2014/chart" uri="{C3380CC4-5D6E-409C-BE32-E72D297353CC}">
              <c16:uniqueId val="{00000000-F6C6-4170-96FE-0D3D9E38EC07}"/>
            </c:ext>
          </c:extLst>
        </c:ser>
        <c:dLbls>
          <c:showLegendKey val="0"/>
          <c:showVal val="0"/>
          <c:showCatName val="0"/>
          <c:showSerName val="0"/>
          <c:showPercent val="0"/>
          <c:showBubbleSize val="0"/>
        </c:dLbls>
        <c:axId val="405861816"/>
        <c:axId val="405857112"/>
      </c:scatterChart>
      <c:valAx>
        <c:axId val="405861816"/>
        <c:scaling>
          <c:orientation val="minMax"/>
        </c:scaling>
        <c:delete val="0"/>
        <c:axPos val="b"/>
        <c:title>
          <c:tx>
            <c:rich>
              <a:bodyPr/>
              <a:lstStyle/>
              <a:p>
                <a:pPr>
                  <a:defRPr/>
                </a:pPr>
                <a:r>
                  <a:rPr lang="en-US"/>
                  <a:t>pH</a:t>
                </a:r>
              </a:p>
            </c:rich>
          </c:tx>
          <c:overlay val="0"/>
        </c:title>
        <c:numFmt formatCode="General" sourceLinked="1"/>
        <c:majorTickMark val="none"/>
        <c:minorTickMark val="none"/>
        <c:tickLblPos val="nextTo"/>
        <c:crossAx val="405857112"/>
        <c:crosses val="autoZero"/>
        <c:crossBetween val="midCat"/>
      </c:valAx>
      <c:valAx>
        <c:axId val="405857112"/>
        <c:scaling>
          <c:orientation val="minMax"/>
        </c:scaling>
        <c:delete val="0"/>
        <c:axPos val="l"/>
        <c:majorGridlines/>
        <c:title>
          <c:tx>
            <c:rich>
              <a:bodyPr/>
              <a:lstStyle/>
              <a:p>
                <a:pPr>
                  <a:defRPr/>
                </a:pPr>
                <a:r>
                  <a:rPr lang="en-US"/>
                  <a:t>Viscosity (cPs)</a:t>
                </a:r>
              </a:p>
            </c:rich>
          </c:tx>
          <c:overlay val="0"/>
        </c:title>
        <c:numFmt formatCode="General" sourceLinked="1"/>
        <c:majorTickMark val="none"/>
        <c:minorTickMark val="none"/>
        <c:tickLblPos val="nextTo"/>
        <c:crossAx val="405861816"/>
        <c:crosses val="autoZero"/>
        <c:crossBetween val="midCat"/>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739129483814524"/>
          <c:y val="2.6677681683232219E-2"/>
          <c:w val="0.78222681539807593"/>
          <c:h val="0.74924934383202102"/>
        </c:manualLayout>
      </c:layout>
      <c:scatterChart>
        <c:scatterStyle val="lineMarker"/>
        <c:varyColors val="0"/>
        <c:ser>
          <c:idx val="0"/>
          <c:order val="0"/>
          <c:tx>
            <c:v>3%</c:v>
          </c:tx>
          <c:spPr>
            <a:ln w="28575">
              <a:noFill/>
            </a:ln>
          </c:spPr>
          <c:trendline>
            <c:trendlineType val="log"/>
            <c:dispRSqr val="1"/>
            <c:dispEq val="1"/>
            <c:trendlineLbl>
              <c:layout>
                <c:manualLayout>
                  <c:x val="-8.9509623797025567E-2"/>
                  <c:y val="-1.4618992298093879E-3"/>
                </c:manualLayout>
              </c:layout>
              <c:numFmt formatCode="General" sourceLinked="0"/>
            </c:trendlineLbl>
          </c:trendline>
          <c:xVal>
            <c:numRef>
              <c:f>'Particle size vs Visc'!$C$6:$C$10</c:f>
              <c:numCache>
                <c:formatCode>General</c:formatCode>
                <c:ptCount val="5"/>
                <c:pt idx="0">
                  <c:v>362.7</c:v>
                </c:pt>
                <c:pt idx="1">
                  <c:v>76.2</c:v>
                </c:pt>
                <c:pt idx="2">
                  <c:v>41.5</c:v>
                </c:pt>
                <c:pt idx="3">
                  <c:v>12.733333333333333</c:v>
                </c:pt>
                <c:pt idx="4">
                  <c:v>180.4</c:v>
                </c:pt>
              </c:numCache>
            </c:numRef>
          </c:xVal>
          <c:yVal>
            <c:numRef>
              <c:f>'Particle size vs Visc'!$E$6:$E$10</c:f>
              <c:numCache>
                <c:formatCode>General</c:formatCode>
                <c:ptCount val="5"/>
                <c:pt idx="0">
                  <c:v>2957.6800000000003</c:v>
                </c:pt>
                <c:pt idx="1">
                  <c:v>1671.12</c:v>
                </c:pt>
                <c:pt idx="2">
                  <c:v>1190.2</c:v>
                </c:pt>
                <c:pt idx="3">
                  <c:v>260.64000000000038</c:v>
                </c:pt>
                <c:pt idx="4">
                  <c:v>2509.3200000000002</c:v>
                </c:pt>
              </c:numCache>
            </c:numRef>
          </c:yVal>
          <c:smooth val="0"/>
          <c:extLst>
            <c:ext xmlns:c16="http://schemas.microsoft.com/office/drawing/2014/chart" uri="{C3380CC4-5D6E-409C-BE32-E72D297353CC}">
              <c16:uniqueId val="{00000001-645F-4632-A7A3-2992B938F945}"/>
            </c:ext>
          </c:extLst>
        </c:ser>
        <c:dLbls>
          <c:showLegendKey val="0"/>
          <c:showVal val="0"/>
          <c:showCatName val="0"/>
          <c:showSerName val="0"/>
          <c:showPercent val="0"/>
          <c:showBubbleSize val="0"/>
        </c:dLbls>
        <c:axId val="405859856"/>
        <c:axId val="405859464"/>
      </c:scatterChart>
      <c:valAx>
        <c:axId val="405859856"/>
        <c:scaling>
          <c:logBase val="10"/>
          <c:orientation val="minMax"/>
        </c:scaling>
        <c:delete val="0"/>
        <c:axPos val="b"/>
        <c:title>
          <c:tx>
            <c:rich>
              <a:bodyPr/>
              <a:lstStyle/>
              <a:p>
                <a:pPr>
                  <a:defRPr sz="1000" b="1" i="0" u="none" strike="noStrike" baseline="0">
                    <a:solidFill>
                      <a:srgbClr val="000000"/>
                    </a:solidFill>
                    <a:latin typeface="Calibri"/>
                    <a:ea typeface="Calibri"/>
                    <a:cs typeface="Calibri"/>
                  </a:defRPr>
                </a:pPr>
                <a:r>
                  <a:rPr lang="en-US"/>
                  <a:t>Particle Size (Microns)</a:t>
                </a:r>
              </a:p>
            </c:rich>
          </c:tx>
          <c:overlay val="0"/>
        </c:title>
        <c:numFmt formatCode="General" sourceLinked="1"/>
        <c:majorTickMark val="in"/>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405859464"/>
        <c:crosses val="autoZero"/>
        <c:crossBetween val="midCat"/>
      </c:valAx>
      <c:valAx>
        <c:axId val="405859464"/>
        <c:scaling>
          <c:orientation val="minMax"/>
        </c:scaling>
        <c:delete val="0"/>
        <c:axPos val="l"/>
        <c:title>
          <c:tx>
            <c:rich>
              <a:bodyPr/>
              <a:lstStyle/>
              <a:p>
                <a:pPr>
                  <a:defRPr sz="1000" b="1" i="0" u="none" strike="noStrike" baseline="0">
                    <a:solidFill>
                      <a:srgbClr val="000000"/>
                    </a:solidFill>
                    <a:latin typeface="Calibri"/>
                    <a:ea typeface="Calibri"/>
                    <a:cs typeface="Calibri"/>
                  </a:defRPr>
                </a:pPr>
                <a:r>
                  <a:rPr lang="en-US"/>
                  <a:t>Viscosity (cP)</a:t>
                </a:r>
              </a:p>
            </c:rich>
          </c:tx>
          <c:overlay val="0"/>
        </c:title>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405859856"/>
        <c:crossesAt val="0"/>
        <c:crossBetween val="midCat"/>
      </c:valAx>
      <c:spPr>
        <a:ln>
          <a:solidFill>
            <a:schemeClr val="tx1"/>
          </a:solidFill>
        </a:ln>
      </c:spPr>
    </c:plotArea>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Effect</a:t>
            </a:r>
            <a:r>
              <a:rPr lang="en-US" baseline="0"/>
              <a:t> of CF 100M40 on 0.028% HA Gellan </a:t>
            </a:r>
          </a:p>
          <a:p>
            <a:pPr>
              <a:defRPr/>
            </a:pPr>
            <a:r>
              <a:rPr lang="en-US" baseline="0"/>
              <a:t>High Protein Chocolate Beverage</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Carrageenan Control</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Data'!$G$3:$G$8</c:f>
              <c:numCache>
                <c:formatCode>General</c:formatCode>
                <c:ptCount val="6"/>
                <c:pt idx="0">
                  <c:v>1360</c:v>
                </c:pt>
                <c:pt idx="1">
                  <c:v>989</c:v>
                </c:pt>
                <c:pt idx="2">
                  <c:v>559</c:v>
                </c:pt>
                <c:pt idx="3">
                  <c:v>309</c:v>
                </c:pt>
                <c:pt idx="4">
                  <c:v>204</c:v>
                </c:pt>
                <c:pt idx="5">
                  <c:v>159.6</c:v>
                </c:pt>
              </c:numCache>
            </c:numRef>
          </c:yVal>
          <c:smooth val="0"/>
          <c:extLst>
            <c:ext xmlns:c16="http://schemas.microsoft.com/office/drawing/2014/chart" uri="{C3380CC4-5D6E-409C-BE32-E72D297353CC}">
              <c16:uniqueId val="{00000000-4040-4E32-A99F-63CD05E43528}"/>
            </c:ext>
          </c:extLst>
        </c:ser>
        <c:ser>
          <c:idx val="1"/>
          <c:order val="1"/>
          <c:tx>
            <c:v>0.028% HA Gellan and 0.3% CF 100M40</c:v>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Data'!$H$3:$H$8</c:f>
              <c:numCache>
                <c:formatCode>General</c:formatCode>
                <c:ptCount val="6"/>
                <c:pt idx="0">
                  <c:v>6119</c:v>
                </c:pt>
                <c:pt idx="1">
                  <c:v>4219</c:v>
                </c:pt>
                <c:pt idx="2">
                  <c:v>2529</c:v>
                </c:pt>
                <c:pt idx="3">
                  <c:v>1836</c:v>
                </c:pt>
                <c:pt idx="4">
                  <c:v>1428</c:v>
                </c:pt>
                <c:pt idx="5">
                  <c:v>1061</c:v>
                </c:pt>
              </c:numCache>
            </c:numRef>
          </c:yVal>
          <c:smooth val="0"/>
          <c:extLst>
            <c:ext xmlns:c16="http://schemas.microsoft.com/office/drawing/2014/chart" uri="{C3380CC4-5D6E-409C-BE32-E72D297353CC}">
              <c16:uniqueId val="{00000001-4040-4E32-A99F-63CD05E43528}"/>
            </c:ext>
          </c:extLst>
        </c:ser>
        <c:ser>
          <c:idx val="2"/>
          <c:order val="2"/>
          <c:tx>
            <c:v>0.028% HA Gellan and 0.5% CF 100M40</c:v>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Data'!$J$3:$J$8</c:f>
              <c:numCache>
                <c:formatCode>General</c:formatCode>
                <c:ptCount val="6"/>
                <c:pt idx="0">
                  <c:v>4239</c:v>
                </c:pt>
                <c:pt idx="1">
                  <c:v>3659</c:v>
                </c:pt>
                <c:pt idx="2">
                  <c:v>2429</c:v>
                </c:pt>
                <c:pt idx="3">
                  <c:v>1656</c:v>
                </c:pt>
                <c:pt idx="4">
                  <c:v>1128</c:v>
                </c:pt>
                <c:pt idx="5">
                  <c:v>829</c:v>
                </c:pt>
              </c:numCache>
            </c:numRef>
          </c:yVal>
          <c:smooth val="0"/>
          <c:extLst>
            <c:ext xmlns:c16="http://schemas.microsoft.com/office/drawing/2014/chart" uri="{C3380CC4-5D6E-409C-BE32-E72D297353CC}">
              <c16:uniqueId val="{00000002-4040-4E32-A99F-63CD05E43528}"/>
            </c:ext>
          </c:extLst>
        </c:ser>
        <c:dLbls>
          <c:showLegendKey val="0"/>
          <c:showVal val="0"/>
          <c:showCatName val="0"/>
          <c:showSerName val="0"/>
          <c:showPercent val="0"/>
          <c:showBubbleSize val="0"/>
        </c:dLbls>
        <c:axId val="405858288"/>
        <c:axId val="405856328"/>
      </c:scatterChart>
      <c:valAx>
        <c:axId val="40585828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RPM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5856328"/>
        <c:crosses val="autoZero"/>
        <c:crossBetween val="midCat"/>
      </c:valAx>
      <c:valAx>
        <c:axId val="4058563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Viscosity</a:t>
                </a:r>
                <a:r>
                  <a:rPr lang="en-US" baseline="0"/>
                  <a:t> cP</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585828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Comparison</a:t>
            </a:r>
            <a:r>
              <a:rPr lang="en-US" baseline="0"/>
              <a:t> of Protein Source on Viscosity of Chocolate Beverages with HAG and Citri-Fi Stabilization</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'Viscosity Data'!$B$2</c:f>
              <c:strCache>
                <c:ptCount val="1"/>
                <c:pt idx="0">
                  <c:v>Carrageenan Control</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Data'!$B$3:$B$8</c:f>
              <c:numCache>
                <c:formatCode>General</c:formatCode>
                <c:ptCount val="6"/>
                <c:pt idx="0">
                  <c:v>1940</c:v>
                </c:pt>
                <c:pt idx="1">
                  <c:v>1065</c:v>
                </c:pt>
                <c:pt idx="2">
                  <c:v>660</c:v>
                </c:pt>
                <c:pt idx="3">
                  <c:v>378</c:v>
                </c:pt>
                <c:pt idx="4">
                  <c:v>252</c:v>
                </c:pt>
                <c:pt idx="5">
                  <c:v>181</c:v>
                </c:pt>
              </c:numCache>
            </c:numRef>
          </c:yVal>
          <c:smooth val="0"/>
          <c:extLst>
            <c:ext xmlns:c16="http://schemas.microsoft.com/office/drawing/2014/chart" uri="{C3380CC4-5D6E-409C-BE32-E72D297353CC}">
              <c16:uniqueId val="{00000000-66E6-4D19-9ED5-E51DA8708169}"/>
            </c:ext>
          </c:extLst>
        </c:ser>
        <c:ser>
          <c:idx val="1"/>
          <c:order val="1"/>
          <c:tx>
            <c:strRef>
              <c:f>'Viscosity Data'!$C$2</c:f>
              <c:strCache>
                <c:ptCount val="1"/>
                <c:pt idx="0">
                  <c:v>0.028% HAG 0.3% CF</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Data'!$C$3:$C$8</c:f>
              <c:numCache>
                <c:formatCode>General</c:formatCode>
                <c:ptCount val="6"/>
                <c:pt idx="0">
                  <c:v>2799</c:v>
                </c:pt>
                <c:pt idx="1">
                  <c:v>2120</c:v>
                </c:pt>
                <c:pt idx="2">
                  <c:v>1410</c:v>
                </c:pt>
                <c:pt idx="3">
                  <c:v>835</c:v>
                </c:pt>
                <c:pt idx="4">
                  <c:v>553</c:v>
                </c:pt>
                <c:pt idx="5">
                  <c:v>437</c:v>
                </c:pt>
              </c:numCache>
            </c:numRef>
          </c:yVal>
          <c:smooth val="0"/>
          <c:extLst>
            <c:ext xmlns:c16="http://schemas.microsoft.com/office/drawing/2014/chart" uri="{C3380CC4-5D6E-409C-BE32-E72D297353CC}">
              <c16:uniqueId val="{00000001-66E6-4D19-9ED5-E51DA8708169}"/>
            </c:ext>
          </c:extLst>
        </c:ser>
        <c:ser>
          <c:idx val="2"/>
          <c:order val="2"/>
          <c:tx>
            <c:strRef>
              <c:f>'Viscosity Data'!$E$2</c:f>
              <c:strCache>
                <c:ptCount val="1"/>
                <c:pt idx="0">
                  <c:v>0.028% HAG 0.5% CF</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Data'!$E$3:$E$8</c:f>
              <c:numCache>
                <c:formatCode>General</c:formatCode>
                <c:ptCount val="6"/>
                <c:pt idx="0">
                  <c:v>9878</c:v>
                </c:pt>
                <c:pt idx="1">
                  <c:v>6559</c:v>
                </c:pt>
                <c:pt idx="2">
                  <c:v>4149</c:v>
                </c:pt>
                <c:pt idx="3">
                  <c:v>2268</c:v>
                </c:pt>
                <c:pt idx="4">
                  <c:v>1428</c:v>
                </c:pt>
                <c:pt idx="5">
                  <c:v>1104</c:v>
                </c:pt>
              </c:numCache>
            </c:numRef>
          </c:yVal>
          <c:smooth val="0"/>
          <c:extLst>
            <c:ext xmlns:c16="http://schemas.microsoft.com/office/drawing/2014/chart" uri="{C3380CC4-5D6E-409C-BE32-E72D297353CC}">
              <c16:uniqueId val="{00000002-66E6-4D19-9ED5-E51DA8708169}"/>
            </c:ext>
          </c:extLst>
        </c:ser>
        <c:ser>
          <c:idx val="3"/>
          <c:order val="3"/>
          <c:tx>
            <c:strRef>
              <c:f>'Viscosity Data'!$L$2</c:f>
              <c:strCache>
                <c:ptCount val="1"/>
                <c:pt idx="0">
                  <c:v>Car. CTL Vegan</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Data'!$L$3:$L$8</c:f>
              <c:numCache>
                <c:formatCode>General</c:formatCode>
                <c:ptCount val="6"/>
                <c:pt idx="0">
                  <c:v>399</c:v>
                </c:pt>
                <c:pt idx="1">
                  <c:v>329</c:v>
                </c:pt>
                <c:pt idx="2">
                  <c:v>165</c:v>
                </c:pt>
                <c:pt idx="3">
                  <c:v>99</c:v>
                </c:pt>
                <c:pt idx="4">
                  <c:v>65</c:v>
                </c:pt>
                <c:pt idx="5">
                  <c:v>50.4</c:v>
                </c:pt>
              </c:numCache>
            </c:numRef>
          </c:yVal>
          <c:smooth val="0"/>
          <c:extLst>
            <c:ext xmlns:c16="http://schemas.microsoft.com/office/drawing/2014/chart" uri="{C3380CC4-5D6E-409C-BE32-E72D297353CC}">
              <c16:uniqueId val="{00000003-66E6-4D19-9ED5-E51DA8708169}"/>
            </c:ext>
          </c:extLst>
        </c:ser>
        <c:ser>
          <c:idx val="4"/>
          <c:order val="4"/>
          <c:tx>
            <c:strRef>
              <c:f>'Viscosity Data'!$M$2</c:f>
              <c:strCache>
                <c:ptCount val="1"/>
                <c:pt idx="0">
                  <c:v>0.028% HAG 0.3% CF Vegan</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Data'!$M$3:$M$8</c:f>
              <c:numCache>
                <c:formatCode>General</c:formatCode>
                <c:ptCount val="6"/>
                <c:pt idx="0">
                  <c:v>759</c:v>
                </c:pt>
                <c:pt idx="1">
                  <c:v>459</c:v>
                </c:pt>
                <c:pt idx="2">
                  <c:v>269</c:v>
                </c:pt>
                <c:pt idx="3">
                  <c:v>159</c:v>
                </c:pt>
                <c:pt idx="4">
                  <c:v>113</c:v>
                </c:pt>
                <c:pt idx="5">
                  <c:v>84</c:v>
                </c:pt>
              </c:numCache>
            </c:numRef>
          </c:yVal>
          <c:smooth val="0"/>
          <c:extLst>
            <c:ext xmlns:c16="http://schemas.microsoft.com/office/drawing/2014/chart" uri="{C3380CC4-5D6E-409C-BE32-E72D297353CC}">
              <c16:uniqueId val="{00000004-66E6-4D19-9ED5-E51DA8708169}"/>
            </c:ext>
          </c:extLst>
        </c:ser>
        <c:ser>
          <c:idx val="5"/>
          <c:order val="5"/>
          <c:tx>
            <c:strRef>
              <c:f>'Viscosity Data'!$N$2</c:f>
              <c:strCache>
                <c:ptCount val="1"/>
                <c:pt idx="0">
                  <c:v>0.028% HAG 0.5% CF Vegan</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'Viscosity Data'!$A$3:$A$8</c:f>
              <c:numCache>
                <c:formatCode>General</c:formatCode>
                <c:ptCount val="6"/>
                <c:pt idx="0">
                  <c:v>3</c:v>
                </c:pt>
                <c:pt idx="1">
                  <c:v>6</c:v>
                </c:pt>
                <c:pt idx="2">
                  <c:v>12</c:v>
                </c:pt>
                <c:pt idx="3">
                  <c:v>30</c:v>
                </c:pt>
                <c:pt idx="4">
                  <c:v>60</c:v>
                </c:pt>
                <c:pt idx="5">
                  <c:v>100</c:v>
                </c:pt>
              </c:numCache>
            </c:numRef>
          </c:xVal>
          <c:yVal>
            <c:numRef>
              <c:f>'Viscosity Data'!$N$3:$N$8</c:f>
              <c:numCache>
                <c:formatCode>General</c:formatCode>
                <c:ptCount val="6"/>
                <c:pt idx="0">
                  <c:v>779</c:v>
                </c:pt>
                <c:pt idx="1">
                  <c:v>675</c:v>
                </c:pt>
                <c:pt idx="2">
                  <c:v>404</c:v>
                </c:pt>
                <c:pt idx="3">
                  <c:v>239</c:v>
                </c:pt>
                <c:pt idx="4">
                  <c:v>161</c:v>
                </c:pt>
                <c:pt idx="5">
                  <c:v>119.4</c:v>
                </c:pt>
              </c:numCache>
            </c:numRef>
          </c:yVal>
          <c:smooth val="0"/>
          <c:extLst>
            <c:ext xmlns:c16="http://schemas.microsoft.com/office/drawing/2014/chart" uri="{C3380CC4-5D6E-409C-BE32-E72D297353CC}">
              <c16:uniqueId val="{00000005-66E6-4D19-9ED5-E51DA8708169}"/>
            </c:ext>
          </c:extLst>
        </c:ser>
        <c:dLbls>
          <c:showLegendKey val="0"/>
          <c:showVal val="0"/>
          <c:showCatName val="0"/>
          <c:showSerName val="0"/>
          <c:showPercent val="0"/>
          <c:showBubbleSize val="0"/>
        </c:dLbls>
        <c:axId val="405861424"/>
        <c:axId val="405859072"/>
      </c:scatterChart>
      <c:valAx>
        <c:axId val="40586142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RPM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5859072"/>
        <c:crosses val="autoZero"/>
        <c:crossBetween val="midCat"/>
      </c:valAx>
      <c:valAx>
        <c:axId val="4058590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Viscosity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5861424"/>
        <c:crosses val="autoZero"/>
        <c:crossBetween val="midCat"/>
      </c:valAx>
      <c:spPr>
        <a:noFill/>
        <a:ln>
          <a:noFill/>
        </a:ln>
        <a:effectLst/>
      </c:spPr>
    </c:plotArea>
    <c:legend>
      <c:legendPos val="b"/>
      <c:layout>
        <c:manualLayout>
          <c:xMode val="edge"/>
          <c:yMode val="edge"/>
          <c:x val="0.11922013397960292"/>
          <c:y val="0.88128418305253742"/>
          <c:w val="0.82238682299749033"/>
          <c:h val="0.1000938430182260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a:t>RTD</a:t>
            </a:r>
            <a:r>
              <a:rPr lang="en-US" b="1" baseline="0"/>
              <a:t> Coffee Beverage with 0.028 % Gellan Gum or 0.28% Gellan Gum and 0.30% Citri-Fi</a:t>
            </a:r>
            <a:endParaRPr lang="en-US"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'UL Adapter Normalized'!$M$1</c:f>
              <c:strCache>
                <c:ptCount val="1"/>
                <c:pt idx="0">
                  <c:v>Gellan Control</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'UL Adapter Normalized'!$L$2:$L$5</c:f>
              <c:numCache>
                <c:formatCode>General</c:formatCode>
                <c:ptCount val="4"/>
                <c:pt idx="0">
                  <c:v>1</c:v>
                </c:pt>
                <c:pt idx="1">
                  <c:v>10</c:v>
                </c:pt>
                <c:pt idx="2">
                  <c:v>75</c:v>
                </c:pt>
                <c:pt idx="3">
                  <c:v>100</c:v>
                </c:pt>
              </c:numCache>
            </c:numRef>
          </c:xVal>
          <c:yVal>
            <c:numRef>
              <c:f>'UL Adapter Normalized'!$M$2:$M$5</c:f>
              <c:numCache>
                <c:formatCode>General</c:formatCode>
                <c:ptCount val="4"/>
                <c:pt idx="0">
                  <c:v>557.3045869265859</c:v>
                </c:pt>
                <c:pt idx="1">
                  <c:v>19.466939512020268</c:v>
                </c:pt>
                <c:pt idx="2">
                  <c:v>1.0339817189146696</c:v>
                </c:pt>
                <c:pt idx="3">
                  <c:v>0.67999033715933987</c:v>
                </c:pt>
              </c:numCache>
            </c:numRef>
          </c:yVal>
          <c:smooth val="0"/>
          <c:extLst>
            <c:ext xmlns:c16="http://schemas.microsoft.com/office/drawing/2014/chart" uri="{C3380CC4-5D6E-409C-BE32-E72D297353CC}">
              <c16:uniqueId val="{00000000-4CC9-49A5-9122-F876EC764AAB}"/>
            </c:ext>
          </c:extLst>
        </c:ser>
        <c:ser>
          <c:idx val="1"/>
          <c:order val="1"/>
          <c:tx>
            <c:strRef>
              <c:f>'UL Adapter Normalized'!$N$1</c:f>
              <c:strCache>
                <c:ptCount val="1"/>
                <c:pt idx="0">
                  <c:v>CF 100M40</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'UL Adapter Normalized'!$L$2:$L$5</c:f>
              <c:numCache>
                <c:formatCode>General</c:formatCode>
                <c:ptCount val="4"/>
                <c:pt idx="0">
                  <c:v>1</c:v>
                </c:pt>
                <c:pt idx="1">
                  <c:v>10</c:v>
                </c:pt>
                <c:pt idx="2">
                  <c:v>75</c:v>
                </c:pt>
                <c:pt idx="3">
                  <c:v>100</c:v>
                </c:pt>
              </c:numCache>
            </c:numRef>
          </c:xVal>
          <c:yVal>
            <c:numRef>
              <c:f>'UL Adapter Normalized'!$N$2:$N$5</c:f>
              <c:numCache>
                <c:formatCode>General</c:formatCode>
                <c:ptCount val="4"/>
                <c:pt idx="0">
                  <c:v>1414.1226652214157</c:v>
                </c:pt>
                <c:pt idx="1">
                  <c:v>40.840904707024215</c:v>
                </c:pt>
                <c:pt idx="2">
                  <c:v>1.8366790941247833</c:v>
                </c:pt>
                <c:pt idx="3">
                  <c:v>1.1795154255780698</c:v>
                </c:pt>
              </c:numCache>
            </c:numRef>
          </c:yVal>
          <c:smooth val="0"/>
          <c:extLst>
            <c:ext xmlns:c16="http://schemas.microsoft.com/office/drawing/2014/chart" uri="{C3380CC4-5D6E-409C-BE32-E72D297353CC}">
              <c16:uniqueId val="{00000001-4CC9-49A5-9122-F876EC764AAB}"/>
            </c:ext>
          </c:extLst>
        </c:ser>
        <c:ser>
          <c:idx val="2"/>
          <c:order val="2"/>
          <c:tx>
            <c:strRef>
              <c:f>'UL Adapter Normalized'!$O$1</c:f>
              <c:strCache>
                <c:ptCount val="1"/>
                <c:pt idx="0">
                  <c:v>CF100M20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'UL Adapter Normalized'!$L$2:$L$5</c:f>
              <c:numCache>
                <c:formatCode>General</c:formatCode>
                <c:ptCount val="4"/>
                <c:pt idx="0">
                  <c:v>1</c:v>
                </c:pt>
                <c:pt idx="1">
                  <c:v>10</c:v>
                </c:pt>
                <c:pt idx="2">
                  <c:v>75</c:v>
                </c:pt>
                <c:pt idx="3">
                  <c:v>100</c:v>
                </c:pt>
              </c:numCache>
            </c:numRef>
          </c:xVal>
          <c:yVal>
            <c:numRef>
              <c:f>'UL Adapter Normalized'!$O$2:$O$5</c:f>
              <c:numCache>
                <c:formatCode>General</c:formatCode>
                <c:ptCount val="4"/>
                <c:pt idx="0">
                  <c:v>1579.0764305750427</c:v>
                </c:pt>
                <c:pt idx="1">
                  <c:v>40.09679199638245</c:v>
                </c:pt>
                <c:pt idx="2">
                  <c:v>1.6111280592860895</c:v>
                </c:pt>
                <c:pt idx="3">
                  <c:v>1.0181601708890518</c:v>
                </c:pt>
              </c:numCache>
            </c:numRef>
          </c:yVal>
          <c:smooth val="0"/>
          <c:extLst>
            <c:ext xmlns:c16="http://schemas.microsoft.com/office/drawing/2014/chart" uri="{C3380CC4-5D6E-409C-BE32-E72D297353CC}">
              <c16:uniqueId val="{00000002-4CC9-49A5-9122-F876EC764AAB}"/>
            </c:ext>
          </c:extLst>
        </c:ser>
        <c:ser>
          <c:idx val="3"/>
          <c:order val="3"/>
          <c:tx>
            <c:strRef>
              <c:f>'UL Adapter Normalized'!$P$1</c:f>
              <c:strCache>
                <c:ptCount val="1"/>
                <c:pt idx="0">
                  <c:v>CF 125M40</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'UL Adapter Normalized'!$L$2:$L$5</c:f>
              <c:numCache>
                <c:formatCode>General</c:formatCode>
                <c:ptCount val="4"/>
                <c:pt idx="0">
                  <c:v>1</c:v>
                </c:pt>
                <c:pt idx="1">
                  <c:v>10</c:v>
                </c:pt>
                <c:pt idx="2">
                  <c:v>75</c:v>
                </c:pt>
                <c:pt idx="3">
                  <c:v>100</c:v>
                </c:pt>
              </c:numCache>
            </c:numRef>
          </c:xVal>
          <c:yVal>
            <c:numRef>
              <c:f>'UL Adapter Normalized'!$P$2:$P$5</c:f>
              <c:numCache>
                <c:formatCode>General</c:formatCode>
                <c:ptCount val="4"/>
                <c:pt idx="0">
                  <c:v>1096.2622521463086</c:v>
                </c:pt>
                <c:pt idx="1">
                  <c:v>38.05137488406217</c:v>
                </c:pt>
                <c:pt idx="2">
                  <c:v>2.0099249598474387</c:v>
                </c:pt>
                <c:pt idx="3">
                  <c:v>1.3207671136469978</c:v>
                </c:pt>
              </c:numCache>
            </c:numRef>
          </c:yVal>
          <c:smooth val="0"/>
          <c:extLst>
            <c:ext xmlns:c16="http://schemas.microsoft.com/office/drawing/2014/chart" uri="{C3380CC4-5D6E-409C-BE32-E72D297353CC}">
              <c16:uniqueId val="{00000003-4CC9-49A5-9122-F876EC764AAB}"/>
            </c:ext>
          </c:extLst>
        </c:ser>
        <c:dLbls>
          <c:showLegendKey val="0"/>
          <c:showVal val="0"/>
          <c:showCatName val="0"/>
          <c:showSerName val="0"/>
          <c:showPercent val="0"/>
          <c:showBubbleSize val="0"/>
        </c:dLbls>
        <c:axId val="405855152"/>
        <c:axId val="405858680"/>
      </c:scatterChart>
      <c:valAx>
        <c:axId val="405855152"/>
        <c:scaling>
          <c:logBase val="10"/>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Shear</a:t>
                </a:r>
                <a:r>
                  <a:rPr lang="en-US" baseline="0"/>
                  <a:t> Rate (1/s)</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5858680"/>
        <c:crosses val="autoZero"/>
        <c:crossBetween val="midCat"/>
      </c:valAx>
      <c:valAx>
        <c:axId val="405858680"/>
        <c:scaling>
          <c:logBase val="10"/>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Viscosity (cPs)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5855152"/>
        <c:crosses val="autoZero"/>
        <c:crossBetween val="midCat"/>
      </c:valAx>
      <c:spPr>
        <a:noFill/>
        <a:ln>
          <a:noFill/>
        </a:ln>
        <a:effectLst/>
      </c:spPr>
    </c:plotArea>
    <c:legend>
      <c:legendPos val="b"/>
      <c:layout>
        <c:manualLayout>
          <c:xMode val="edge"/>
          <c:yMode val="edge"/>
          <c:x val="0.66927847485790892"/>
          <c:y val="0.10984817089251402"/>
          <c:w val="0.29393705508034518"/>
          <c:h val="0.1458668742962153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8475" cy="466725"/>
          </a:xfrm>
          <a:prstGeom prst="rect">
            <a:avLst/>
          </a:prstGeom>
        </p:spPr>
        <p:txBody>
          <a:bodyPr vert="horz" lIns="91431" tIns="45715" rIns="91431" bIns="45715" rtlCol="0"/>
          <a:lstStyle>
            <a:lvl1pPr algn="l">
              <a:defRPr sz="1200"/>
            </a:lvl1pPr>
          </a:lstStyle>
          <a:p>
            <a:endParaRPr lang="en-US"/>
          </a:p>
        </p:txBody>
      </p:sp>
      <p:sp>
        <p:nvSpPr>
          <p:cNvPr id="3" name="Date Placeholder 2"/>
          <p:cNvSpPr>
            <a:spLocks noGrp="1"/>
          </p:cNvSpPr>
          <p:nvPr>
            <p:ph type="dt" sz="quarter" idx="1"/>
          </p:nvPr>
        </p:nvSpPr>
        <p:spPr>
          <a:xfrm>
            <a:off x="3970338" y="1"/>
            <a:ext cx="3038475" cy="466725"/>
          </a:xfrm>
          <a:prstGeom prst="rect">
            <a:avLst/>
          </a:prstGeom>
        </p:spPr>
        <p:txBody>
          <a:bodyPr vert="horz" lIns="91431" tIns="45715" rIns="91431" bIns="45715" rtlCol="0"/>
          <a:lstStyle>
            <a:lvl1pPr algn="r">
              <a:defRPr sz="1200"/>
            </a:lvl1pPr>
          </a:lstStyle>
          <a:p>
            <a:fld id="{B5AD5CE9-78CE-4F14-B698-050CB1CABCEB}" type="datetimeFigureOut">
              <a:rPr lang="en-US" smtClean="0"/>
              <a:t>5/24/2017</a:t>
            </a:fld>
            <a:endParaRPr lang="en-US"/>
          </a:p>
        </p:txBody>
      </p:sp>
      <p:sp>
        <p:nvSpPr>
          <p:cNvPr id="4" name="Footer Placeholder 3"/>
          <p:cNvSpPr>
            <a:spLocks noGrp="1"/>
          </p:cNvSpPr>
          <p:nvPr>
            <p:ph type="ftr" sz="quarter" idx="2"/>
          </p:nvPr>
        </p:nvSpPr>
        <p:spPr>
          <a:xfrm>
            <a:off x="1" y="8829676"/>
            <a:ext cx="3038475" cy="466725"/>
          </a:xfrm>
          <a:prstGeom prst="rect">
            <a:avLst/>
          </a:prstGeom>
        </p:spPr>
        <p:txBody>
          <a:bodyPr vert="horz" lIns="91431" tIns="45715" rIns="91431" bIns="45715"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6"/>
            <a:ext cx="3038475" cy="466725"/>
          </a:xfrm>
          <a:prstGeom prst="rect">
            <a:avLst/>
          </a:prstGeom>
        </p:spPr>
        <p:txBody>
          <a:bodyPr vert="horz" lIns="91431" tIns="45715" rIns="91431" bIns="45715" rtlCol="0" anchor="b"/>
          <a:lstStyle>
            <a:lvl1pPr algn="r">
              <a:defRPr sz="1200"/>
            </a:lvl1pPr>
          </a:lstStyle>
          <a:p>
            <a:fld id="{76B172E3-D427-4D03-8689-6025ECE8853F}" type="slidenum">
              <a:rPr lang="en-US" smtClean="0"/>
              <a:t>‹#›</a:t>
            </a:fld>
            <a:endParaRPr lang="en-US"/>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67" tIns="46584" rIns="93167" bIns="46584" rtlCol="0"/>
          <a:lstStyle>
            <a:lvl1pPr algn="l">
              <a:defRPr sz="1200"/>
            </a:lvl1pPr>
          </a:lstStyle>
          <a:p>
            <a:endParaRPr lang="en-US"/>
          </a:p>
        </p:txBody>
      </p:sp>
      <p:sp>
        <p:nvSpPr>
          <p:cNvPr id="3" name="Date Placeholder 2"/>
          <p:cNvSpPr>
            <a:spLocks noGrp="1"/>
          </p:cNvSpPr>
          <p:nvPr>
            <p:ph type="dt" idx="1"/>
          </p:nvPr>
        </p:nvSpPr>
        <p:spPr>
          <a:xfrm>
            <a:off x="3970939" y="1"/>
            <a:ext cx="3037840" cy="466434"/>
          </a:xfrm>
          <a:prstGeom prst="rect">
            <a:avLst/>
          </a:prstGeom>
        </p:spPr>
        <p:txBody>
          <a:bodyPr vert="horz" lIns="93167" tIns="46584" rIns="93167" bIns="46584" rtlCol="0"/>
          <a:lstStyle>
            <a:lvl1pPr algn="r">
              <a:defRPr sz="1200"/>
            </a:lvl1pPr>
          </a:lstStyle>
          <a:p>
            <a:fld id="{751F5F44-6507-4F2D-8BDF-45B2D13285CD}" type="datetimeFigureOut">
              <a:rPr lang="en-US" smtClean="0"/>
              <a:t>5/24/2017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67" tIns="46584" rIns="93167" bIns="46584"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67" tIns="46584" rIns="93167" bIns="4658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3"/>
          </a:xfrm>
          <a:prstGeom prst="rect">
            <a:avLst/>
          </a:prstGeom>
        </p:spPr>
        <p:txBody>
          <a:bodyPr vert="horz" lIns="93167" tIns="46584" rIns="93167" bIns="46584"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829968"/>
            <a:ext cx="3037840" cy="466433"/>
          </a:xfrm>
          <a:prstGeom prst="rect">
            <a:avLst/>
          </a:prstGeom>
        </p:spPr>
        <p:txBody>
          <a:bodyPr vert="horz" lIns="93167" tIns="46584" rIns="93167" bIns="46584" rtlCol="0" anchor="b"/>
          <a:lstStyle>
            <a:lvl1pPr algn="r">
              <a:defRPr sz="1200"/>
            </a:lvl1pPr>
          </a:lstStyle>
          <a:p>
            <a:fld id="{98124007-AC4B-4AA8-B83C-4A52FEEE00D5}"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6</a:t>
            </a:fld>
            <a:endParaRPr lang="en-US"/>
          </a:p>
        </p:txBody>
      </p:sp>
    </p:spTree>
    <p:extLst>
      <p:ext uri="{BB962C8B-B14F-4D97-AF65-F5344CB8AC3E}">
        <p14:creationId xmlns:p14="http://schemas.microsoft.com/office/powerpoint/2010/main" val="337540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18</a:t>
            </a:fld>
            <a:endParaRPr lang="en-US"/>
          </a:p>
        </p:txBody>
      </p:sp>
    </p:spTree>
    <p:extLst>
      <p:ext uri="{BB962C8B-B14F-4D97-AF65-F5344CB8AC3E}">
        <p14:creationId xmlns:p14="http://schemas.microsoft.com/office/powerpoint/2010/main" val="864424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20</a:t>
            </a:fld>
            <a:endParaRPr lang="en-US"/>
          </a:p>
        </p:txBody>
      </p:sp>
    </p:spTree>
    <p:extLst>
      <p:ext uri="{BB962C8B-B14F-4D97-AF65-F5344CB8AC3E}">
        <p14:creationId xmlns:p14="http://schemas.microsoft.com/office/powerpoint/2010/main" val="786301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21</a:t>
            </a:fld>
            <a:endParaRPr lang="en-US"/>
          </a:p>
        </p:txBody>
      </p:sp>
    </p:spTree>
    <p:extLst>
      <p:ext uri="{BB962C8B-B14F-4D97-AF65-F5344CB8AC3E}">
        <p14:creationId xmlns:p14="http://schemas.microsoft.com/office/powerpoint/2010/main" val="734631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49FE75-1873-4B86-A666-CCD81F352866}" type="slidenum">
              <a:rPr lang="en-US" altLang="en-US"/>
              <a:pPr/>
              <a:t>22</a:t>
            </a:fld>
            <a:endParaRPr lang="en-US" altLang="en-US"/>
          </a:p>
        </p:txBody>
      </p:sp>
      <p:sp>
        <p:nvSpPr>
          <p:cNvPr id="17410" name="Rectangle 2"/>
          <p:cNvSpPr>
            <a:spLocks noGrp="1" noRot="1" noChangeAspect="1" noChangeArrowheads="1" noTextEdit="1"/>
          </p:cNvSpPr>
          <p:nvPr>
            <p:ph type="sldImg"/>
          </p:nvPr>
        </p:nvSpPr>
        <p:spPr>
          <a:ln cap="flat"/>
        </p:spPr>
      </p:sp>
      <p:sp>
        <p:nvSpPr>
          <p:cNvPr id="17411" name="Rectangle 3"/>
          <p:cNvSpPr>
            <a:spLocks noGrp="1" noChangeArrowheads="1"/>
          </p:cNvSpPr>
          <p:nvPr>
            <p:ph type="body" idx="1"/>
          </p:nvPr>
        </p:nvSpPr>
        <p:spPr>
          <a:xfrm>
            <a:off x="938213" y="4424363"/>
            <a:ext cx="5149850" cy="4187825"/>
          </a:xfrm>
          <a:noFill/>
          <a:ln/>
        </p:spPr>
        <p:txBody>
          <a:bodyPr/>
          <a:lstStyle/>
          <a:p>
            <a:r>
              <a:rPr lang="en-US" altLang="en-US" b="1"/>
              <a:t>Description</a:t>
            </a:r>
          </a:p>
          <a:p>
            <a:r>
              <a:rPr lang="en-US" altLang="en-US"/>
              <a:t>Diagram representing the gel network of high and low acyl gellan gum gels that can be used to explain why the two forms have different textures.</a:t>
            </a:r>
          </a:p>
          <a:p>
            <a:r>
              <a:rPr lang="en-US" altLang="en-US" b="1"/>
              <a:t>Key points</a:t>
            </a:r>
          </a:p>
          <a:p>
            <a:r>
              <a:rPr lang="en-US" altLang="en-US"/>
              <a:t>The less aggregated network of HA gellan gum gels results in a softer more flexible texture.  Addition of Citri-Fi will space the network</a:t>
            </a:r>
            <a:r>
              <a:rPr lang="en-US" altLang="en-US" baseline="0"/>
              <a:t> out, and not allow the fluid-gel to cross link as strongly.  This stabilizes the network over time.</a:t>
            </a:r>
            <a:endParaRPr lang="en-US" altLang="en-US"/>
          </a:p>
        </p:txBody>
      </p:sp>
    </p:spTree>
    <p:extLst>
      <p:ext uri="{BB962C8B-B14F-4D97-AF65-F5344CB8AC3E}">
        <p14:creationId xmlns:p14="http://schemas.microsoft.com/office/powerpoint/2010/main" val="235980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25</a:t>
            </a:fld>
            <a:endParaRPr lang="en-US"/>
          </a:p>
        </p:txBody>
      </p:sp>
    </p:spTree>
    <p:extLst>
      <p:ext uri="{BB962C8B-B14F-4D97-AF65-F5344CB8AC3E}">
        <p14:creationId xmlns:p14="http://schemas.microsoft.com/office/powerpoint/2010/main" val="3293238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graph shows how Citri-Fi</a:t>
            </a:r>
            <a:r>
              <a:rPr lang="en-US" baseline="0"/>
              <a:t> acts as a network inhibitor—increasing amounts of Citri-Fi will actually decrease overall viscosity because the gellan fluid-gel cannot interact with itself.</a:t>
            </a:r>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26</a:t>
            </a:fld>
            <a:endParaRPr lang="en-US"/>
          </a:p>
        </p:txBody>
      </p:sp>
    </p:spTree>
    <p:extLst>
      <p:ext uri="{BB962C8B-B14F-4D97-AF65-F5344CB8AC3E}">
        <p14:creationId xmlns:p14="http://schemas.microsoft.com/office/powerpoint/2010/main" val="3703879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carrageenan control for this</a:t>
            </a:r>
            <a:r>
              <a:rPr lang="en-US" baseline="0"/>
              <a:t> vegan sample looks much better than the milk protein samples because carrageenan works more efficiently with the casein proteins.  </a:t>
            </a:r>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27</a:t>
            </a:fld>
            <a:endParaRPr lang="en-US"/>
          </a:p>
        </p:txBody>
      </p:sp>
    </p:spTree>
    <p:extLst>
      <p:ext uri="{BB962C8B-B14F-4D97-AF65-F5344CB8AC3E}">
        <p14:creationId xmlns:p14="http://schemas.microsoft.com/office/powerpoint/2010/main" val="4171613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samples with milk protein have a higher viscosity.</a:t>
            </a:r>
            <a:r>
              <a:rPr lang="en-US" baseline="0"/>
              <a:t>  Remember that the lower protein samples (with 1% extra protein) were slightly gelled.  This is because the system needs to be optimized a bit for the protein level.  0.028% high acyl gellan is a bit overkill for this amount of protein.  Notice that the samples with higher amount of Citri-Fi (0.5%)for both milk and vegan protein had lower viscosity.  This again shows that Citri-Fi works as a network spacer which does not allow the gellan gum to closely associate with itself.</a:t>
            </a:r>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28</a:t>
            </a:fld>
            <a:endParaRPr lang="en-US"/>
          </a:p>
        </p:txBody>
      </p:sp>
    </p:spTree>
    <p:extLst>
      <p:ext uri="{BB962C8B-B14F-4D97-AF65-F5344CB8AC3E}">
        <p14:creationId xmlns:p14="http://schemas.microsoft.com/office/powerpoint/2010/main" val="1799543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29</a:t>
            </a:fld>
            <a:endParaRPr lang="en-US"/>
          </a:p>
        </p:txBody>
      </p:sp>
    </p:spTree>
    <p:extLst>
      <p:ext uri="{BB962C8B-B14F-4D97-AF65-F5344CB8AC3E}">
        <p14:creationId xmlns:p14="http://schemas.microsoft.com/office/powerpoint/2010/main" val="3765152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32</a:t>
            </a:fld>
            <a:endParaRPr lang="en-US"/>
          </a:p>
        </p:txBody>
      </p:sp>
    </p:spTree>
    <p:extLst>
      <p:ext uri="{BB962C8B-B14F-4D97-AF65-F5344CB8AC3E}">
        <p14:creationId xmlns:p14="http://schemas.microsoft.com/office/powerpoint/2010/main" val="3466996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7</a:t>
            </a:fld>
            <a:endParaRPr lang="en-US"/>
          </a:p>
        </p:txBody>
      </p:sp>
    </p:spTree>
    <p:extLst>
      <p:ext uri="{BB962C8B-B14F-4D97-AF65-F5344CB8AC3E}">
        <p14:creationId xmlns:p14="http://schemas.microsoft.com/office/powerpoint/2010/main" val="8361231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33</a:t>
            </a:fld>
            <a:endParaRPr lang="en-US"/>
          </a:p>
        </p:txBody>
      </p:sp>
    </p:spTree>
    <p:extLst>
      <p:ext uri="{BB962C8B-B14F-4D97-AF65-F5344CB8AC3E}">
        <p14:creationId xmlns:p14="http://schemas.microsoft.com/office/powerpoint/2010/main" val="3619096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34</a:t>
            </a:fld>
            <a:endParaRPr lang="en-US"/>
          </a:p>
        </p:txBody>
      </p:sp>
    </p:spTree>
    <p:extLst>
      <p:ext uri="{BB962C8B-B14F-4D97-AF65-F5344CB8AC3E}">
        <p14:creationId xmlns:p14="http://schemas.microsoft.com/office/powerpoint/2010/main" val="1817792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35</a:t>
            </a:fld>
            <a:endParaRPr lang="en-US"/>
          </a:p>
        </p:txBody>
      </p:sp>
    </p:spTree>
    <p:extLst>
      <p:ext uri="{BB962C8B-B14F-4D97-AF65-F5344CB8AC3E}">
        <p14:creationId xmlns:p14="http://schemas.microsoft.com/office/powerpoint/2010/main" val="7269784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ED6CBA-EFA7-43C6-8909-B253AA2FD638}" type="slidenum">
              <a:rPr lang="en-US" altLang="en-US"/>
              <a:pPr/>
              <a:t>36</a:t>
            </a:fld>
            <a:endParaRPr lang="en-US" altLang="en-U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pPr>
              <a:buFontTx/>
              <a:buChar char="•"/>
            </a:pPr>
            <a:r>
              <a:rPr lang="en-US" altLang="en-US"/>
              <a:t>Of the three categories discussed, this is the broadest category.</a:t>
            </a:r>
          </a:p>
          <a:p>
            <a:pPr>
              <a:buFontTx/>
              <a:buChar char="•"/>
            </a:pPr>
            <a:r>
              <a:rPr lang="en-US" altLang="en-US"/>
              <a:t>All of these products will be below pH 4.6 and will encompass everything from belly washes and fortified drinks to protein containing beverages.</a:t>
            </a:r>
          </a:p>
        </p:txBody>
      </p:sp>
    </p:spTree>
    <p:extLst>
      <p:ext uri="{BB962C8B-B14F-4D97-AF65-F5344CB8AC3E}">
        <p14:creationId xmlns:p14="http://schemas.microsoft.com/office/powerpoint/2010/main" val="3158896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5A8C28-197F-476A-B4C3-415C779FEB01}" type="slidenum">
              <a:rPr lang="en-US" altLang="en-US"/>
              <a:pPr/>
              <a:t>37</a:t>
            </a:fld>
            <a:endParaRPr lang="en-US" alt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pPr>
              <a:buFontTx/>
              <a:buChar char="•"/>
            </a:pPr>
            <a:r>
              <a:rPr lang="en-US" altLang="en-US"/>
              <a:t>For this range of products, there are several key functionalities and requirements.</a:t>
            </a:r>
          </a:p>
        </p:txBody>
      </p:sp>
    </p:spTree>
    <p:extLst>
      <p:ext uri="{BB962C8B-B14F-4D97-AF65-F5344CB8AC3E}">
        <p14:creationId xmlns:p14="http://schemas.microsoft.com/office/powerpoint/2010/main" val="11246454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EA376B-80C2-4ADA-97F4-5BA2F0804DAB}" type="slidenum">
              <a:rPr lang="en-US" altLang="en-US"/>
              <a:pPr/>
              <a:t>38</a:t>
            </a:fld>
            <a:endParaRPr lang="en-US" altLang="en-US"/>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p:txBody>
          <a:bodyPr/>
          <a:lstStyle/>
          <a:p>
            <a:pPr>
              <a:buFontTx/>
              <a:buChar char="•"/>
            </a:pPr>
            <a:r>
              <a:rPr lang="en-US" altLang="en-US"/>
              <a:t>As with neutral pH beverages, in some cases, there are many choices.</a:t>
            </a:r>
          </a:p>
          <a:p>
            <a:pPr>
              <a:buFontTx/>
              <a:buChar char="•"/>
            </a:pPr>
            <a:r>
              <a:rPr lang="en-US" altLang="en-US"/>
              <a:t>Having a good understanding of the functionality desired, makes the selection of the appropriate stabilizing system easier.</a:t>
            </a:r>
          </a:p>
        </p:txBody>
      </p:sp>
    </p:spTree>
    <p:extLst>
      <p:ext uri="{BB962C8B-B14F-4D97-AF65-F5344CB8AC3E}">
        <p14:creationId xmlns:p14="http://schemas.microsoft.com/office/powerpoint/2010/main" val="1168987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39</a:t>
            </a:fld>
            <a:endParaRPr lang="en-US"/>
          </a:p>
        </p:txBody>
      </p:sp>
    </p:spTree>
    <p:extLst>
      <p:ext uri="{BB962C8B-B14F-4D97-AF65-F5344CB8AC3E}">
        <p14:creationId xmlns:p14="http://schemas.microsoft.com/office/powerpoint/2010/main" val="204842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40</a:t>
            </a:fld>
            <a:endParaRPr lang="en-US"/>
          </a:p>
        </p:txBody>
      </p:sp>
    </p:spTree>
    <p:extLst>
      <p:ext uri="{BB962C8B-B14F-4D97-AF65-F5344CB8AC3E}">
        <p14:creationId xmlns:p14="http://schemas.microsoft.com/office/powerpoint/2010/main" val="2284741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41</a:t>
            </a:fld>
            <a:endParaRPr lang="en-US"/>
          </a:p>
        </p:txBody>
      </p:sp>
    </p:spTree>
    <p:extLst>
      <p:ext uri="{BB962C8B-B14F-4D97-AF65-F5344CB8AC3E}">
        <p14:creationId xmlns:p14="http://schemas.microsoft.com/office/powerpoint/2010/main" val="30465583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43</a:t>
            </a:fld>
            <a:endParaRPr lang="en-US"/>
          </a:p>
        </p:txBody>
      </p:sp>
    </p:spTree>
    <p:extLst>
      <p:ext uri="{BB962C8B-B14F-4D97-AF65-F5344CB8AC3E}">
        <p14:creationId xmlns:p14="http://schemas.microsoft.com/office/powerpoint/2010/main" val="2586043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8</a:t>
            </a:fld>
            <a:endParaRPr lang="en-US"/>
          </a:p>
        </p:txBody>
      </p:sp>
    </p:spTree>
    <p:extLst>
      <p:ext uri="{BB962C8B-B14F-4D97-AF65-F5344CB8AC3E}">
        <p14:creationId xmlns:p14="http://schemas.microsoft.com/office/powerpoint/2010/main" val="2005608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44</a:t>
            </a:fld>
            <a:endParaRPr lang="en-US"/>
          </a:p>
        </p:txBody>
      </p:sp>
    </p:spTree>
    <p:extLst>
      <p:ext uri="{BB962C8B-B14F-4D97-AF65-F5344CB8AC3E}">
        <p14:creationId xmlns:p14="http://schemas.microsoft.com/office/powerpoint/2010/main" val="8325378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45</a:t>
            </a:fld>
            <a:endParaRPr lang="en-US"/>
          </a:p>
        </p:txBody>
      </p:sp>
    </p:spTree>
    <p:extLst>
      <p:ext uri="{BB962C8B-B14F-4D97-AF65-F5344CB8AC3E}">
        <p14:creationId xmlns:p14="http://schemas.microsoft.com/office/powerpoint/2010/main" val="23416168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46</a:t>
            </a:fld>
            <a:endParaRPr lang="en-US"/>
          </a:p>
        </p:txBody>
      </p:sp>
    </p:spTree>
    <p:extLst>
      <p:ext uri="{BB962C8B-B14F-4D97-AF65-F5344CB8AC3E}">
        <p14:creationId xmlns:p14="http://schemas.microsoft.com/office/powerpoint/2010/main" val="4003604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48</a:t>
            </a:fld>
            <a:endParaRPr lang="en-US"/>
          </a:p>
        </p:txBody>
      </p:sp>
    </p:spTree>
    <p:extLst>
      <p:ext uri="{BB962C8B-B14F-4D97-AF65-F5344CB8AC3E}">
        <p14:creationId xmlns:p14="http://schemas.microsoft.com/office/powerpoint/2010/main" val="18582373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55</a:t>
            </a:fld>
            <a:endParaRPr lang="en-US"/>
          </a:p>
        </p:txBody>
      </p:sp>
    </p:spTree>
    <p:extLst>
      <p:ext uri="{BB962C8B-B14F-4D97-AF65-F5344CB8AC3E}">
        <p14:creationId xmlns:p14="http://schemas.microsoft.com/office/powerpoint/2010/main" val="1715227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56</a:t>
            </a:fld>
            <a:endParaRPr lang="en-US"/>
          </a:p>
        </p:txBody>
      </p:sp>
    </p:spTree>
    <p:extLst>
      <p:ext uri="{BB962C8B-B14F-4D97-AF65-F5344CB8AC3E}">
        <p14:creationId xmlns:p14="http://schemas.microsoft.com/office/powerpoint/2010/main" val="1986237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a:solidFill>
                  <a:schemeClr val="tx1"/>
                </a:solidFill>
                <a:effectLst/>
                <a:latin typeface="+mn-lt"/>
                <a:ea typeface="+mn-ea"/>
                <a:cs typeface="+mn-cs"/>
              </a:rPr>
              <a:t>Take a close look at this image of a simple water and oil emulsion with Citri-Fi.  We have used some special dyes to locate where the pectin, oil, and insoluble cell wall fragments are.</a:t>
            </a:r>
            <a:endParaRPr lang="en-US" sz="1000" kern="1200">
              <a:solidFill>
                <a:schemeClr val="tx1"/>
              </a:solidFill>
              <a:effectLst/>
              <a:latin typeface="+mn-lt"/>
              <a:ea typeface="+mn-ea"/>
              <a:cs typeface="+mn-cs"/>
            </a:endParaRPr>
          </a:p>
          <a:p>
            <a:pPr lvl="1"/>
            <a:r>
              <a:rPr lang="en-US" sz="1200" b="1" kern="1200">
                <a:solidFill>
                  <a:schemeClr val="tx1"/>
                </a:solidFill>
                <a:effectLst/>
                <a:latin typeface="+mn-lt"/>
                <a:ea typeface="+mn-ea"/>
                <a:cs typeface="+mn-cs"/>
              </a:rPr>
              <a:t>Because of its unique composition, Citri-Fi has the ability to emulsify fat.  Citri-Fi has both hydrophilic and lipophilic portions on the same particle.  Typical emulsions in the food industry, like mayonnaise, have an abundance of perfectly round oil droplets.  Those are typically made with high shear and a phospholipid</a:t>
            </a:r>
            <a:r>
              <a:rPr lang="en-US" sz="1200" b="1" kern="1200" baseline="0">
                <a:solidFill>
                  <a:schemeClr val="tx1"/>
                </a:solidFill>
                <a:effectLst/>
                <a:latin typeface="+mn-lt"/>
                <a:ea typeface="+mn-ea"/>
                <a:cs typeface="+mn-cs"/>
              </a:rPr>
              <a:t> based</a:t>
            </a:r>
            <a:r>
              <a:rPr lang="en-US" sz="1200" b="1" kern="1200">
                <a:solidFill>
                  <a:schemeClr val="tx1"/>
                </a:solidFill>
                <a:effectLst/>
                <a:latin typeface="+mn-lt"/>
                <a:ea typeface="+mn-ea"/>
                <a:cs typeface="+mn-cs"/>
              </a:rPr>
              <a:t> emulsifier such</a:t>
            </a:r>
            <a:r>
              <a:rPr lang="en-US" sz="1200" b="1" kern="1200" baseline="0">
                <a:solidFill>
                  <a:schemeClr val="tx1"/>
                </a:solidFill>
                <a:effectLst/>
                <a:latin typeface="+mn-lt"/>
                <a:ea typeface="+mn-ea"/>
                <a:cs typeface="+mn-cs"/>
              </a:rPr>
              <a:t> as the lecithin in</a:t>
            </a:r>
            <a:r>
              <a:rPr lang="en-US" sz="1200" b="1" kern="1200">
                <a:solidFill>
                  <a:schemeClr val="tx1"/>
                </a:solidFill>
                <a:effectLst/>
                <a:latin typeface="+mn-lt"/>
                <a:ea typeface="+mn-ea"/>
                <a:cs typeface="+mn-cs"/>
              </a:rPr>
              <a:t> egg yolk--there are a couple in this picture too.</a:t>
            </a:r>
            <a:endParaRPr lang="en-US" sz="1000" kern="1200">
              <a:solidFill>
                <a:schemeClr val="tx1"/>
              </a:solidFill>
              <a:effectLst/>
              <a:latin typeface="+mn-lt"/>
              <a:ea typeface="+mn-ea"/>
              <a:cs typeface="+mn-cs"/>
            </a:endParaRPr>
          </a:p>
          <a:p>
            <a:pPr lvl="1"/>
            <a:r>
              <a:rPr lang="en-US" sz="1200" b="1" kern="1200">
                <a:solidFill>
                  <a:schemeClr val="tx1"/>
                </a:solidFill>
                <a:effectLst/>
                <a:latin typeface="+mn-lt"/>
                <a:ea typeface="+mn-ea"/>
                <a:cs typeface="+mn-cs"/>
              </a:rPr>
              <a:t>But if you look beyond the bright red spots, you can see that magic is happening in the background.  Look carefully in the background for little red lines inside the green fibers.  Those protein filled striations are soaking up the oil, and it happens quite passively without a lot of shear or energy.  The oil really wants to be in that little capillary.  Meanwhile the particle is still absorbing water all around.</a:t>
            </a:r>
            <a:endParaRPr lang="en-US" sz="1000" kern="1200">
              <a:solidFill>
                <a:schemeClr val="tx1"/>
              </a:solidFill>
              <a:effectLst/>
              <a:latin typeface="+mn-lt"/>
              <a:ea typeface="+mn-ea"/>
              <a:cs typeface="+mn-cs"/>
            </a:endParaRPr>
          </a:p>
          <a:p>
            <a:pPr lvl="1"/>
            <a:r>
              <a:rPr lang="en-US" sz="1200" b="1" kern="1200">
                <a:solidFill>
                  <a:schemeClr val="tx1"/>
                </a:solidFill>
                <a:effectLst/>
                <a:latin typeface="+mn-lt"/>
                <a:ea typeface="+mn-ea"/>
                <a:cs typeface="+mn-cs"/>
              </a:rPr>
              <a:t>The other things worth noting here is that the little blue globs of pectin are dotted all around the green fibers.  This type of structure is key for a reknittable texture, meaning that the texture will not be destroyed upon pumping or screening unlike many hydrocolloid systems.  If you like, you can think of these as like little weak Velcro tabs that can adhere, release, and reattach to the fibers.</a:t>
            </a:r>
            <a:endParaRPr lang="en-US" sz="10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98124007-AC4B-4AA8-B83C-4A52FEEE00D5}" type="slidenum">
              <a:rPr lang="en-US" smtClean="0"/>
              <a:t>11</a:t>
            </a:fld>
            <a:endParaRPr lang="en-US"/>
          </a:p>
        </p:txBody>
      </p:sp>
    </p:spTree>
    <p:extLst>
      <p:ext uri="{BB962C8B-B14F-4D97-AF65-F5344CB8AC3E}">
        <p14:creationId xmlns:p14="http://schemas.microsoft.com/office/powerpoint/2010/main" val="1576569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12</a:t>
            </a:fld>
            <a:endParaRPr lang="en-US"/>
          </a:p>
        </p:txBody>
      </p:sp>
    </p:spTree>
    <p:extLst>
      <p:ext uri="{BB962C8B-B14F-4D97-AF65-F5344CB8AC3E}">
        <p14:creationId xmlns:p14="http://schemas.microsoft.com/office/powerpoint/2010/main" val="307008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787040-0197-4F23-986B-E7193B748742}" type="slidenum">
              <a:rPr lang="en-US" smtClean="0"/>
              <a:t>13</a:t>
            </a:fld>
            <a:endParaRPr lang="en-US"/>
          </a:p>
        </p:txBody>
      </p:sp>
    </p:spTree>
    <p:extLst>
      <p:ext uri="{BB962C8B-B14F-4D97-AF65-F5344CB8AC3E}">
        <p14:creationId xmlns:p14="http://schemas.microsoft.com/office/powerpoint/2010/main" val="3289765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D006D7-22A6-463B-92D1-34DB3B1E5C13}" type="slidenum">
              <a:rPr lang="en-US" altLang="en-US"/>
              <a:pPr/>
              <a:t>14</a:t>
            </a:fld>
            <a:endParaRPr lang="en-US" altLang="en-US"/>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pPr>
              <a:buFontTx/>
              <a:buChar char="•"/>
            </a:pPr>
            <a:r>
              <a:rPr lang="en-US" altLang="en-US"/>
              <a:t>Looking at this type of classification, it is easy to breakdown the different categories of products.</a:t>
            </a:r>
          </a:p>
          <a:p>
            <a:pPr>
              <a:buFontTx/>
              <a:buChar char="•"/>
            </a:pPr>
            <a:r>
              <a:rPr lang="en-US" altLang="en-US"/>
              <a:t>Based on the pH stability and functionality, we also see a point of differentiation for hydrocolloids.</a:t>
            </a:r>
          </a:p>
          <a:p>
            <a:pPr>
              <a:buFontTx/>
              <a:buChar char="•"/>
            </a:pPr>
            <a:r>
              <a:rPr lang="en-US" altLang="en-US"/>
              <a:t>Pectin is typically used at acidic pH’s.</a:t>
            </a:r>
          </a:p>
          <a:p>
            <a:pPr>
              <a:buFontTx/>
              <a:buChar char="•"/>
            </a:pPr>
            <a:r>
              <a:rPr lang="en-US" altLang="en-US"/>
              <a:t>Carrageenan is typically used at neutral pH’s.</a:t>
            </a:r>
          </a:p>
          <a:p>
            <a:pPr>
              <a:buFontTx/>
              <a:buChar char="•"/>
            </a:pPr>
            <a:r>
              <a:rPr lang="en-US" altLang="en-US"/>
              <a:t>Xanthan and gellan are used across the range of pH’s.</a:t>
            </a:r>
          </a:p>
        </p:txBody>
      </p:sp>
    </p:spTree>
    <p:extLst>
      <p:ext uri="{BB962C8B-B14F-4D97-AF65-F5344CB8AC3E}">
        <p14:creationId xmlns:p14="http://schemas.microsoft.com/office/powerpoint/2010/main" val="2503226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CC67D4-D22C-4507-A97C-F20565784E3D}" type="slidenum">
              <a:rPr lang="en-US" altLang="en-US"/>
              <a:pPr/>
              <a:t>16</a:t>
            </a:fld>
            <a:endParaRPr lang="en-US" alt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pPr>
              <a:buFontTx/>
              <a:buChar char="•"/>
            </a:pPr>
            <a:r>
              <a:rPr lang="en-US" altLang="en-US"/>
              <a:t>Neutral pH drinks is a broad category that covers primarily protein containing beverages.</a:t>
            </a:r>
          </a:p>
          <a:p>
            <a:pPr>
              <a:buFontTx/>
              <a:buChar char="•"/>
            </a:pPr>
            <a:endParaRPr lang="en-US" altLang="en-US"/>
          </a:p>
        </p:txBody>
      </p:sp>
    </p:spTree>
    <p:extLst>
      <p:ext uri="{BB962C8B-B14F-4D97-AF65-F5344CB8AC3E}">
        <p14:creationId xmlns:p14="http://schemas.microsoft.com/office/powerpoint/2010/main" val="760846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072381-43BB-4D9E-BDC9-403A2AA0CF88}" type="slidenum">
              <a:rPr lang="en-US" altLang="en-US"/>
              <a:pPr/>
              <a:t>17</a:t>
            </a:fld>
            <a:endParaRPr lang="en-US" alt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pPr>
              <a:buFontTx/>
              <a:buChar char="•"/>
            </a:pPr>
            <a:r>
              <a:rPr lang="en-US" altLang="en-US"/>
              <a:t>For each of these categories, there are a range of ingredients that can be used.</a:t>
            </a:r>
          </a:p>
          <a:p>
            <a:pPr>
              <a:buFontTx/>
              <a:buChar char="•"/>
            </a:pPr>
            <a:r>
              <a:rPr lang="en-US" altLang="en-US"/>
              <a:t>Selecting one over the other, requires having an understanding of the functionality desired.  Questions that need to be answered include:</a:t>
            </a:r>
          </a:p>
          <a:p>
            <a:pPr lvl="1">
              <a:buFontTx/>
              <a:buChar char="•"/>
            </a:pPr>
            <a:r>
              <a:rPr lang="en-US" altLang="en-US"/>
              <a:t>Is suspension the key attribute of importance?</a:t>
            </a:r>
          </a:p>
          <a:p>
            <a:pPr lvl="1">
              <a:buFontTx/>
              <a:buChar char="•"/>
            </a:pPr>
            <a:r>
              <a:rPr lang="en-US" altLang="en-US"/>
              <a:t>Mouthfeel?</a:t>
            </a:r>
          </a:p>
          <a:p>
            <a:pPr>
              <a:buFontTx/>
              <a:buChar char="•"/>
            </a:pPr>
            <a:r>
              <a:rPr lang="en-US" altLang="en-US"/>
              <a:t>When you can answer these questions, selecting the proper ingredient is easy.</a:t>
            </a:r>
          </a:p>
        </p:txBody>
      </p:sp>
    </p:spTree>
    <p:extLst>
      <p:ext uri="{BB962C8B-B14F-4D97-AF65-F5344CB8AC3E}">
        <p14:creationId xmlns:p14="http://schemas.microsoft.com/office/powerpoint/2010/main" val="1023876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694575"/>
            <a:ext cx="7772400" cy="1815387"/>
          </a:xfrm>
        </p:spPr>
        <p:txBody>
          <a:bodyPr anchor="b"/>
          <a:lstStyle>
            <a:lvl1pPr algn="ctr">
              <a:defRPr sz="6000"/>
            </a:lvl1pPr>
          </a:lstStyle>
          <a:p>
            <a:r>
              <a:rPr lang="en-US"/>
              <a:t>Click To Edit Master Title Style</a:t>
            </a:r>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lvl1pPr>
              <a:defRPr>
                <a:solidFill>
                  <a:schemeClr val="bg1"/>
                </a:solidFill>
              </a:defRPr>
            </a:lvl1pPr>
          </a:lstStyle>
          <a:p>
            <a:fld id="{B869B5DE-72C4-4789-AAD0-64B539A5BC23}" type="slidenum">
              <a:rPr lang="en-US" smtClean="0"/>
              <a:pPr/>
              <a:t>‹#›</a:t>
            </a:fld>
            <a:endParaRPr lang="en-US"/>
          </a:p>
        </p:txBody>
      </p:sp>
    </p:spTree>
    <p:extLst>
      <p:ext uri="{BB962C8B-B14F-4D97-AF65-F5344CB8AC3E}">
        <p14:creationId xmlns:p14="http://schemas.microsoft.com/office/powerpoint/2010/main" val="343755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lvl1pPr>
              <a:defRPr>
                <a:solidFill>
                  <a:schemeClr val="bg1"/>
                </a:solidFill>
              </a:defRPr>
            </a:lvl1pPr>
          </a:lstStyle>
          <a:p>
            <a:fld id="{F5FF6823-6729-46B1-9AC3-C0A450874C0D}" type="slidenum">
              <a:rPr lang="en-US" smtClean="0"/>
              <a:pPr/>
              <a:t>‹#›</a:t>
            </a:fld>
            <a:endParaRPr lang="en-US"/>
          </a:p>
        </p:txBody>
      </p:sp>
    </p:spTree>
    <p:extLst>
      <p:ext uri="{BB962C8B-B14F-4D97-AF65-F5344CB8AC3E}">
        <p14:creationId xmlns:p14="http://schemas.microsoft.com/office/powerpoint/2010/main" val="1580508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hasCustomPrompt="1"/>
          </p:nvPr>
        </p:nvSpPr>
        <p:spPr>
          <a:xfrm>
            <a:off x="623888" y="4589464"/>
            <a:ext cx="7886700" cy="1073105"/>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a:t>
            </a:r>
          </a:p>
        </p:txBody>
      </p:sp>
    </p:spTree>
    <p:extLst>
      <p:ext uri="{BB962C8B-B14F-4D97-AF65-F5344CB8AC3E}">
        <p14:creationId xmlns:p14="http://schemas.microsoft.com/office/powerpoint/2010/main" val="1033877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628650" y="1825625"/>
            <a:ext cx="3886200" cy="38872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629150" y="1825625"/>
            <a:ext cx="3886200" cy="38872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US"/>
              <a:t>‹#›</a:t>
            </a:r>
          </a:p>
        </p:txBody>
      </p:sp>
    </p:spTree>
    <p:extLst>
      <p:ext uri="{BB962C8B-B14F-4D97-AF65-F5344CB8AC3E}">
        <p14:creationId xmlns:p14="http://schemas.microsoft.com/office/powerpoint/2010/main" val="4053419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04776"/>
            <a:ext cx="7701094" cy="801236"/>
          </a:xfrm>
        </p:spPr>
        <p:txBody>
          <a:bodyPr/>
          <a:lstStyle/>
          <a:p>
            <a:r>
              <a:rPr lang="en-US"/>
              <a:t>Click To Edit Master Title Style</a:t>
            </a:r>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hasCustomPrompt="1"/>
          </p:nvPr>
        </p:nvSpPr>
        <p:spPr>
          <a:xfrm>
            <a:off x="629842" y="2505075"/>
            <a:ext cx="3868340" cy="3232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hasCustomPrompt="1"/>
          </p:nvPr>
        </p:nvSpPr>
        <p:spPr>
          <a:xfrm>
            <a:off x="4629150" y="2505075"/>
            <a:ext cx="3887391" cy="3232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t>‹#›</a:t>
            </a:r>
          </a:p>
        </p:txBody>
      </p:sp>
    </p:spTree>
    <p:extLst>
      <p:ext uri="{BB962C8B-B14F-4D97-AF65-F5344CB8AC3E}">
        <p14:creationId xmlns:p14="http://schemas.microsoft.com/office/powerpoint/2010/main" val="3751049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a:t>‹#›</a:t>
            </a:r>
          </a:p>
        </p:txBody>
      </p:sp>
    </p:spTree>
    <p:extLst>
      <p:ext uri="{BB962C8B-B14F-4D97-AF65-F5344CB8AC3E}">
        <p14:creationId xmlns:p14="http://schemas.microsoft.com/office/powerpoint/2010/main" val="4075896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solidFill>
                  <a:schemeClr val="bg1"/>
                </a:solidFill>
              </a:defRPr>
            </a:lvl1pPr>
          </a:lstStyle>
          <a:p>
            <a:r>
              <a:rPr lang="en-US"/>
              <a:t>‹#›</a:t>
            </a:r>
          </a:p>
        </p:txBody>
      </p:sp>
    </p:spTree>
    <p:extLst>
      <p:ext uri="{BB962C8B-B14F-4D97-AF65-F5344CB8AC3E}">
        <p14:creationId xmlns:p14="http://schemas.microsoft.com/office/powerpoint/2010/main" val="268354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1258349"/>
            <a:ext cx="2949178" cy="1342238"/>
          </a:xfrm>
        </p:spPr>
        <p:txBody>
          <a:bodyPr anchor="b"/>
          <a:lstStyle>
            <a:lvl1pPr>
              <a:defRPr sz="3200"/>
            </a:lvl1pPr>
          </a:lstStyle>
          <a:p>
            <a:r>
              <a:rPr lang="en-US"/>
              <a:t>Click To Edit Master Title Style</a:t>
            </a:r>
          </a:p>
        </p:txBody>
      </p:sp>
      <p:sp>
        <p:nvSpPr>
          <p:cNvPr id="3" name="Content Placeholder 2"/>
          <p:cNvSpPr>
            <a:spLocks noGrp="1"/>
          </p:cNvSpPr>
          <p:nvPr>
            <p:ph idx="1" hasCustomPrompt="1"/>
          </p:nvPr>
        </p:nvSpPr>
        <p:spPr>
          <a:xfrm>
            <a:off x="3887391" y="1694575"/>
            <a:ext cx="4629150" cy="401832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600587"/>
            <a:ext cx="2949178" cy="356201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US"/>
              <a:t>‹#›</a:t>
            </a:r>
          </a:p>
        </p:txBody>
      </p:sp>
    </p:spTree>
    <p:extLst>
      <p:ext uri="{BB962C8B-B14F-4D97-AF65-F5344CB8AC3E}">
        <p14:creationId xmlns:p14="http://schemas.microsoft.com/office/powerpoint/2010/main" val="1919796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06452"/>
            <a:ext cx="7729269" cy="79542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650214"/>
            <a:ext cx="7886700" cy="39903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mn-lt"/>
              </a:defRPr>
            </a:lvl1pPr>
          </a:lstStyle>
          <a:p>
            <a:fld id="{FB77C31E-638A-4FEE-843A-2247076DC8BF}" type="datetime1">
              <a:rPr lang="en-US" smtClean="0"/>
              <a:t>5/24/2017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mn-lt"/>
              </a:defRPr>
            </a:lvl1pPr>
          </a:lstStyle>
          <a:p>
            <a:r>
              <a:rPr lang="en-US"/>
              <a:t>‹#›</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latin typeface="+mn-lt"/>
              </a:defRPr>
            </a:lvl1pPr>
          </a:lstStyle>
          <a:p>
            <a:fld id="{A6AB2E9B-715F-43D1-9C15-148724490193}" type="slidenum">
              <a:rPr lang="en-US" smtClean="0"/>
              <a:pPr/>
              <a:t>‹#›</a:t>
            </a:fld>
            <a:endParaRPr lang="en-US"/>
          </a:p>
        </p:txBody>
      </p:sp>
      <p:cxnSp>
        <p:nvCxnSpPr>
          <p:cNvPr id="7" name="Straight Connector 6"/>
          <p:cNvCxnSpPr/>
          <p:nvPr userDrawn="1"/>
        </p:nvCxnSpPr>
        <p:spPr>
          <a:xfrm>
            <a:off x="0" y="1038403"/>
            <a:ext cx="9144000" cy="0"/>
          </a:xfrm>
          <a:prstGeom prst="line">
            <a:avLst/>
          </a:prstGeom>
          <a:ln w="187325" cmpd="thickThin">
            <a:solidFill>
              <a:srgbClr val="057B3F"/>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12464" y="5757480"/>
            <a:ext cx="1719072" cy="422910"/>
          </a:xfrm>
          <a:prstGeom prst="rect">
            <a:avLst/>
          </a:prstGeom>
        </p:spPr>
      </p:pic>
      <p:pic>
        <p:nvPicPr>
          <p:cNvPr id="9" name="Picture 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729269" y="485660"/>
            <a:ext cx="1091887" cy="1105486"/>
          </a:xfrm>
          <a:prstGeom prst="rect">
            <a:avLst/>
          </a:prstGeom>
        </p:spPr>
      </p:pic>
      <p:sp>
        <p:nvSpPr>
          <p:cNvPr id="10" name="Rectangle 9"/>
          <p:cNvSpPr/>
          <p:nvPr userDrawn="1"/>
        </p:nvSpPr>
        <p:spPr>
          <a:xfrm>
            <a:off x="0" y="6297283"/>
            <a:ext cx="9144000" cy="560717"/>
          </a:xfrm>
          <a:prstGeom prst="rect">
            <a:avLst/>
          </a:prstGeom>
          <a:solidFill>
            <a:srgbClr val="057B3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ndParaRPr>
          </a:p>
        </p:txBody>
      </p:sp>
    </p:spTree>
    <p:extLst>
      <p:ext uri="{BB962C8B-B14F-4D97-AF65-F5344CB8AC3E}">
        <p14:creationId xmlns:p14="http://schemas.microsoft.com/office/powerpoint/2010/main" val="38734534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hdr="0" dt="0"/>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Clr>
          <a:schemeClr val="accent6">
            <a:lumMod val="75000"/>
          </a:schemeClr>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6">
            <a:lumMod val="40000"/>
            <a:lumOff val="60000"/>
          </a:schemeClr>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5.jpeg"/><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drweil.com/diet-nutrition/food-safety/is-carrageenan-saf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www.cornucopia.org/tell-the-usda-to-remove-carrageenan-from-organic-foods/" TargetMode="External"/><Relationship Id="rId4" Type="http://schemas.openxmlformats.org/officeDocument/2006/relationships/hyperlink" Target="http://www.thehealthyhomeeconomist.com/the-ingredient-allowed-in-organic-food-that-can-cause-cancer/"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30.jpeg"/><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hyperlink" Target="http://www.javobeverage.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jpeg"/><Relationship Id="rId7" Type="http://schemas.openxmlformats.org/officeDocument/2006/relationships/image" Target="../media/image51.jp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g"/></Relationships>
</file>

<file path=ppt/slides/_rels/slide4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58.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60.jpeg"/></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emf"/></Relationships>
</file>

<file path=ppt/slides/_rels/slide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mailto:D.oconnell@fiberstar.net" TargetMode="External"/><Relationship Id="rId7" Type="http://schemas.openxmlformats.org/officeDocument/2006/relationships/image" Target="../media/image5.jpeg"/><Relationship Id="rId2" Type="http://schemas.openxmlformats.org/officeDocument/2006/relationships/hyperlink" Target="mailto:n.kovalenko@fiberstar.net" TargetMode="External"/><Relationship Id="rId1" Type="http://schemas.openxmlformats.org/officeDocument/2006/relationships/slideLayout" Target="../slideLayouts/slideLayout4.xml"/><Relationship Id="rId6" Type="http://schemas.openxmlformats.org/officeDocument/2006/relationships/hyperlink" Target="mailto:t.olson@fiberstar.net" TargetMode="External"/><Relationship Id="rId5" Type="http://schemas.openxmlformats.org/officeDocument/2006/relationships/hyperlink" Target="mailto:J.Stephens@fiberstar.net" TargetMode="External"/><Relationship Id="rId4" Type="http://schemas.openxmlformats.org/officeDocument/2006/relationships/hyperlink" Target="mailto:N.Zalesny@fiberstar.ne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599325"/>
            <a:ext cx="7772400" cy="1815387"/>
          </a:xfrm>
        </p:spPr>
        <p:txBody>
          <a:bodyPr>
            <a:noAutofit/>
          </a:bodyPr>
          <a:lstStyle/>
          <a:p>
            <a:r>
              <a:rPr lang="en-US" sz="4800" dirty="0" err="1"/>
              <a:t>Fiberstar</a:t>
            </a:r>
            <a:r>
              <a:rPr lang="en-US" sz="4800" dirty="0"/>
              <a:t>, Inc. </a:t>
            </a:r>
            <a:br>
              <a:rPr lang="en-US" sz="4800" dirty="0"/>
            </a:br>
            <a:r>
              <a:rPr lang="en-US" sz="4800" dirty="0" err="1"/>
              <a:t>Citri</a:t>
            </a:r>
            <a:r>
              <a:rPr lang="en-US" sz="4800" dirty="0"/>
              <a:t>-Fi® Functional Benefits in Beverage Products </a:t>
            </a:r>
          </a:p>
        </p:txBody>
      </p:sp>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6" y="3410346"/>
            <a:ext cx="3476624" cy="2752328"/>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Rectangle 5"/>
          <p:cNvSpPr/>
          <p:nvPr/>
        </p:nvSpPr>
        <p:spPr>
          <a:xfrm>
            <a:off x="3841319" y="3244334"/>
            <a:ext cx="1461362" cy="369332"/>
          </a:xfrm>
          <a:prstGeom prst="rect">
            <a:avLst/>
          </a:prstGeom>
        </p:spPr>
        <p:txBody>
          <a:bodyPr wrap="none">
            <a:spAutoFit/>
          </a:bodyPr>
          <a:lstStyle/>
          <a:p>
            <a:r>
              <a:rPr lang="en-NZ" dirty="0"/>
              <a:t>Jeremy Harris</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98636" y="5485081"/>
            <a:ext cx="1828799" cy="1353311"/>
          </a:xfrm>
          <a:prstGeom prst="rect">
            <a:avLst/>
          </a:prstGeom>
        </p:spPr>
      </p:pic>
    </p:spTree>
    <p:extLst>
      <p:ext uri="{BB962C8B-B14F-4D97-AF65-F5344CB8AC3E}">
        <p14:creationId xmlns:p14="http://schemas.microsoft.com/office/powerpoint/2010/main" val="49461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37808" y="1668359"/>
            <a:ext cx="2398669" cy="830997"/>
          </a:xfrm>
          <a:prstGeom prst="rect">
            <a:avLst/>
          </a:prstGeom>
        </p:spPr>
        <p:txBody>
          <a:bodyPr wrap="none">
            <a:spAutoFit/>
          </a:bodyPr>
          <a:lstStyle/>
          <a:p>
            <a:pPr algn="ctr"/>
            <a:r>
              <a:rPr lang="en-US" sz="2400">
                <a:solidFill>
                  <a:schemeClr val="accent6">
                    <a:lumMod val="50000"/>
                  </a:schemeClr>
                </a:solidFill>
              </a:rPr>
              <a:t>Raw Orange Fiber</a:t>
            </a:r>
          </a:p>
          <a:p>
            <a:pPr algn="ctr"/>
            <a:endParaRPr lang="en-US" sz="2400">
              <a:solidFill>
                <a:schemeClr val="accent6">
                  <a:lumMod val="50000"/>
                </a:schemeClr>
              </a:solidFill>
            </a:endParaRPr>
          </a:p>
        </p:txBody>
      </p:sp>
      <p:sp>
        <p:nvSpPr>
          <p:cNvPr id="9" name="Rectangle 8"/>
          <p:cNvSpPr/>
          <p:nvPr/>
        </p:nvSpPr>
        <p:spPr>
          <a:xfrm>
            <a:off x="3395761" y="1668359"/>
            <a:ext cx="2471639" cy="461665"/>
          </a:xfrm>
          <a:prstGeom prst="rect">
            <a:avLst/>
          </a:prstGeom>
        </p:spPr>
        <p:txBody>
          <a:bodyPr wrap="none">
            <a:spAutoFit/>
          </a:bodyPr>
          <a:lstStyle/>
          <a:p>
            <a:pPr algn="ctr"/>
            <a:r>
              <a:rPr lang="en-US" sz="2400">
                <a:solidFill>
                  <a:schemeClr val="accent6">
                    <a:lumMod val="50000"/>
                  </a:schemeClr>
                </a:solidFill>
              </a:rPr>
              <a:t>Before Processing </a:t>
            </a:r>
          </a:p>
        </p:txBody>
      </p:sp>
      <p:sp>
        <p:nvSpPr>
          <p:cNvPr id="10" name="Rectangle 7"/>
          <p:cNvSpPr>
            <a:spLocks noChangeArrowheads="1"/>
          </p:cNvSpPr>
          <p:nvPr/>
        </p:nvSpPr>
        <p:spPr bwMode="auto">
          <a:xfrm>
            <a:off x="6248400" y="1596540"/>
            <a:ext cx="2514600" cy="609684"/>
          </a:xfrm>
          <a:prstGeom prst="rect">
            <a:avLst/>
          </a:prstGeom>
          <a:noFill/>
          <a:ln w="9525">
            <a:noFill/>
            <a:miter lim="800000"/>
            <a:headEnd/>
            <a:tailEnd/>
          </a:ln>
        </p:spPr>
        <p:txBody>
          <a:bodyPr anchor="ctr"/>
          <a:lstStyle/>
          <a:p>
            <a:pPr algn="ctr"/>
            <a:r>
              <a:rPr lang="en-US" sz="2400">
                <a:solidFill>
                  <a:schemeClr val="accent6">
                    <a:lumMod val="50000"/>
                  </a:schemeClr>
                </a:solidFill>
              </a:rPr>
              <a:t>After Processing</a:t>
            </a:r>
          </a:p>
        </p:txBody>
      </p:sp>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b="7274"/>
          <a:stretch/>
        </p:blipFill>
        <p:spPr>
          <a:xfrm>
            <a:off x="381000" y="2383881"/>
            <a:ext cx="2723243" cy="21844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3"/>
          <p:cNvPicPr>
            <a:picLocks noChangeArrowheads="1"/>
          </p:cNvPicPr>
          <p:nvPr/>
        </p:nvPicPr>
        <p:blipFill>
          <a:blip r:embed="rId3" cstate="print"/>
          <a:srcRect l="15300" t="11964" r="600"/>
          <a:stretch>
            <a:fillRect/>
          </a:stretch>
        </p:blipFill>
        <p:spPr>
          <a:xfrm>
            <a:off x="3352800" y="2383881"/>
            <a:ext cx="2610757" cy="21844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4"/>
          <p:cNvPicPr>
            <a:picLocks noChangeArrowheads="1"/>
          </p:cNvPicPr>
          <p:nvPr/>
        </p:nvPicPr>
        <p:blipFill>
          <a:blip r:embed="rId4" cstate="print"/>
          <a:srcRect l="12483" t="6360" r="1517" b="7509"/>
          <a:stretch>
            <a:fillRect/>
          </a:stretch>
        </p:blipFill>
        <p:spPr>
          <a:xfrm>
            <a:off x="6215062" y="2383881"/>
            <a:ext cx="2547938" cy="21844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Text Box 5"/>
          <p:cNvSpPr txBox="1">
            <a:spLocks noChangeArrowheads="1"/>
          </p:cNvSpPr>
          <p:nvPr/>
        </p:nvSpPr>
        <p:spPr bwMode="auto">
          <a:xfrm>
            <a:off x="6477000" y="4614491"/>
            <a:ext cx="2286000" cy="304800"/>
          </a:xfrm>
          <a:prstGeom prst="rect">
            <a:avLst/>
          </a:prstGeom>
          <a:noFill/>
          <a:ln w="9525">
            <a:noFill/>
            <a:miter lim="800000"/>
            <a:headEnd/>
            <a:tailEnd/>
          </a:ln>
        </p:spPr>
        <p:txBody>
          <a:bodyPr>
            <a:spAutoFit/>
          </a:bodyPr>
          <a:lstStyle/>
          <a:p>
            <a:pPr eaLnBrk="0" hangingPunct="0">
              <a:spcBef>
                <a:spcPct val="50000"/>
              </a:spcBef>
            </a:pPr>
            <a:r>
              <a:rPr lang="en-US" sz="1400" i="1">
                <a:solidFill>
                  <a:schemeClr val="accent6">
                    <a:lumMod val="50000"/>
                  </a:schemeClr>
                </a:solidFill>
              </a:rPr>
              <a:t>EnhancedNaturalFibers™</a:t>
            </a:r>
          </a:p>
        </p:txBody>
      </p:sp>
      <p:sp>
        <p:nvSpPr>
          <p:cNvPr id="15" name="TextBox 14"/>
          <p:cNvSpPr txBox="1"/>
          <p:nvPr/>
        </p:nvSpPr>
        <p:spPr>
          <a:xfrm>
            <a:off x="381000" y="4923866"/>
            <a:ext cx="6873458" cy="923330"/>
          </a:xfrm>
          <a:prstGeom prst="rect">
            <a:avLst/>
          </a:prstGeom>
          <a:noFill/>
        </p:spPr>
        <p:txBody>
          <a:bodyPr wrap="square" rtlCol="0">
            <a:spAutoFit/>
          </a:bodyPr>
          <a:lstStyle/>
          <a:p>
            <a:r>
              <a:rPr lang="en-US">
                <a:solidFill>
                  <a:schemeClr val="accent6">
                    <a:lumMod val="50000"/>
                  </a:schemeClr>
                </a:solidFill>
              </a:rPr>
              <a:t>Citri-Fi begins as raw orange fiber after the juicing process.  The natural pulp cell structure is mechanically processed to create the extended surface area individual to Citri-Fi.</a:t>
            </a:r>
          </a:p>
        </p:txBody>
      </p:sp>
      <p:sp>
        <p:nvSpPr>
          <p:cNvPr id="16" name="Title 7"/>
          <p:cNvSpPr txBox="1">
            <a:spLocks/>
          </p:cNvSpPr>
          <p:nvPr/>
        </p:nvSpPr>
        <p:spPr>
          <a:xfrm>
            <a:off x="296260" y="-4575"/>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3600" b="1">
              <a:solidFill>
                <a:schemeClr val="bg1"/>
              </a:solidFill>
              <a:cs typeface="Times New Roman" panose="02020603050405020304" pitchFamily="18" charset="0"/>
            </a:endParaRPr>
          </a:p>
        </p:txBody>
      </p:sp>
      <p:sp>
        <p:nvSpPr>
          <p:cNvPr id="2" name="Title 1"/>
          <p:cNvSpPr>
            <a:spLocks noGrp="1"/>
          </p:cNvSpPr>
          <p:nvPr>
            <p:ph type="title"/>
          </p:nvPr>
        </p:nvSpPr>
        <p:spPr>
          <a:xfrm>
            <a:off x="-1" y="0"/>
            <a:ext cx="5712643" cy="1143000"/>
          </a:xfrm>
        </p:spPr>
        <p:txBody>
          <a:bodyPr>
            <a:noAutofit/>
          </a:bodyPr>
          <a:lstStyle/>
          <a:p>
            <a:r>
              <a:rPr lang="en-US">
                <a:solidFill>
                  <a:schemeClr val="tx1"/>
                </a:solidFill>
                <a:cs typeface="Times New Roman" panose="02020603050405020304" pitchFamily="18" charset="0"/>
              </a:rPr>
              <a:t>Citri-Fi 100, 200 &amp; 300</a:t>
            </a:r>
            <a:endParaRPr lang="en-US">
              <a:solidFill>
                <a:schemeClr val="tx1"/>
              </a:solidFill>
            </a:endParaRPr>
          </a:p>
        </p:txBody>
      </p:sp>
      <p:sp>
        <p:nvSpPr>
          <p:cNvPr id="20" name="Footer Placeholder 19"/>
          <p:cNvSpPr>
            <a:spLocks noGrp="1"/>
          </p:cNvSpPr>
          <p:nvPr>
            <p:ph type="ftr" sz="quarter" idx="11"/>
          </p:nvPr>
        </p:nvSpPr>
        <p:spPr/>
        <p:txBody>
          <a:bodyPr/>
          <a:lstStyle/>
          <a:p>
            <a:fld id="{0344BBC7-F66B-42BC-99DD-D4BCC8F7CC68}" type="slidenum">
              <a:rPr lang="en-US" smtClean="0"/>
              <a:t>10</a:t>
            </a:fld>
            <a:endParaRPr lang="en-US"/>
          </a:p>
        </p:txBody>
      </p:sp>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4051241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993671" y="5598153"/>
            <a:ext cx="2723991" cy="6298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a:t>Citri-Fi Emulsification </a:t>
            </a:r>
          </a:p>
        </p:txBody>
      </p:sp>
      <p:sp>
        <p:nvSpPr>
          <p:cNvPr id="5" name="Footer Placeholder 4"/>
          <p:cNvSpPr>
            <a:spLocks noGrp="1"/>
          </p:cNvSpPr>
          <p:nvPr>
            <p:ph type="ftr" sz="quarter" idx="11"/>
          </p:nvPr>
        </p:nvSpPr>
        <p:spPr/>
        <p:txBody>
          <a:bodyPr/>
          <a:lstStyle/>
          <a:p>
            <a:fld id="{F5FF6823-6729-46B1-9AC3-C0A450874C0D}" type="slidenum">
              <a:rPr lang="en-US" smtClean="0"/>
              <a:pPr/>
              <a:t>11</a:t>
            </a:fld>
            <a:endParaRPr lang="en-US"/>
          </a:p>
        </p:txBody>
      </p:sp>
      <p:grpSp>
        <p:nvGrpSpPr>
          <p:cNvPr id="22" name="Group 21"/>
          <p:cNvGrpSpPr/>
          <p:nvPr/>
        </p:nvGrpSpPr>
        <p:grpSpPr>
          <a:xfrm>
            <a:off x="420688" y="1900238"/>
            <a:ext cx="4290036" cy="4224159"/>
            <a:chOff x="447202" y="1542462"/>
            <a:chExt cx="4274493" cy="4281935"/>
          </a:xfrm>
        </p:grpSpPr>
        <p:pic>
          <p:nvPicPr>
            <p:cNvPr id="4" name="Picture 3"/>
            <p:cNvPicPr>
              <a:picLocks noChangeAspect="1"/>
            </p:cNvPicPr>
            <p:nvPr/>
          </p:nvPicPr>
          <p:blipFill rotWithShape="1">
            <a:blip r:embed="rId3"/>
            <a:srcRect l="14763"/>
            <a:stretch/>
          </p:blipFill>
          <p:spPr>
            <a:xfrm>
              <a:off x="447202" y="1542462"/>
              <a:ext cx="4274493" cy="4281935"/>
            </a:xfrm>
            <a:prstGeom prst="rect">
              <a:avLst/>
            </a:prstGeom>
            <a:ln w="57150">
              <a:solidFill>
                <a:schemeClr val="tx1"/>
              </a:solidFill>
            </a:ln>
          </p:spPr>
        </p:pic>
        <p:sp>
          <p:nvSpPr>
            <p:cNvPr id="3" name="Oval 2"/>
            <p:cNvSpPr/>
            <p:nvPr/>
          </p:nvSpPr>
          <p:spPr>
            <a:xfrm>
              <a:off x="3726070" y="3280527"/>
              <a:ext cx="740898" cy="799909"/>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0" name="Straight Connector 9"/>
          <p:cNvCxnSpPr/>
          <p:nvPr/>
        </p:nvCxnSpPr>
        <p:spPr>
          <a:xfrm>
            <a:off x="4440662" y="4038258"/>
            <a:ext cx="1071438" cy="561536"/>
          </a:xfrm>
          <a:prstGeom prst="line">
            <a:avLst/>
          </a:prstGeom>
          <a:ln w="28575">
            <a:solidFill>
              <a:srgbClr val="FFFF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4845050" y="1606887"/>
            <a:ext cx="2986785" cy="1934074"/>
          </a:xfrm>
          <a:prstGeom prst="rect">
            <a:avLst/>
          </a:prstGeom>
          <a:solidFill>
            <a:schemeClr val="bg1"/>
          </a:solidFill>
          <a:ln w="38100">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noFill/>
            </a:endParaRPr>
          </a:p>
        </p:txBody>
      </p:sp>
      <p:sp>
        <p:nvSpPr>
          <p:cNvPr id="6" name="Oval 5"/>
          <p:cNvSpPr/>
          <p:nvPr/>
        </p:nvSpPr>
        <p:spPr>
          <a:xfrm>
            <a:off x="4945379" y="1711838"/>
            <a:ext cx="197963" cy="179109"/>
          </a:xfrm>
          <a:prstGeom prst="ellipse">
            <a:avLst/>
          </a:prstGeom>
          <a:gradFill flip="none" rotWithShape="1">
            <a:gsLst>
              <a:gs pos="0">
                <a:srgbClr val="66FF33">
                  <a:shade val="30000"/>
                  <a:satMod val="115000"/>
                </a:srgbClr>
              </a:gs>
              <a:gs pos="50000">
                <a:srgbClr val="66FF33">
                  <a:shade val="67500"/>
                  <a:satMod val="115000"/>
                </a:srgbClr>
              </a:gs>
              <a:gs pos="100000">
                <a:srgbClr val="66FF33">
                  <a:shade val="100000"/>
                  <a:satMod val="115000"/>
                </a:srgb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942598" y="3076718"/>
            <a:ext cx="197963" cy="179109"/>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942598" y="2159482"/>
            <a:ext cx="197963" cy="179109"/>
          </a:xfrm>
          <a:prstGeom prst="ellipse">
            <a:avLst/>
          </a:prstGeom>
          <a:gradFill flip="none" rotWithShape="1">
            <a:gsLst>
              <a:gs pos="0">
                <a:srgbClr val="0000FF">
                  <a:shade val="30000"/>
                  <a:satMod val="115000"/>
                </a:srgbClr>
              </a:gs>
              <a:gs pos="50000">
                <a:srgbClr val="0000FF">
                  <a:shade val="67500"/>
                  <a:satMod val="115000"/>
                </a:srgbClr>
              </a:gs>
              <a:gs pos="100000">
                <a:srgbClr val="0000FF">
                  <a:shade val="100000"/>
                  <a:satMod val="115000"/>
                </a:srgb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327706" y="3027939"/>
            <a:ext cx="2363856" cy="523875"/>
          </a:xfrm>
          <a:prstGeom prst="rect">
            <a:avLst/>
          </a:prstGeom>
          <a:noFill/>
          <a:ln>
            <a:noFill/>
          </a:ln>
        </p:spPr>
        <p:txBody>
          <a:bodyPr wrap="square" rtlCol="0" anchor="t">
            <a:spAutoFit/>
          </a:bodyPr>
          <a:lstStyle/>
          <a:p>
            <a:r>
              <a:rPr lang="en-US" sz="1400" b="1" u="sng"/>
              <a:t>Oil:</a:t>
            </a:r>
            <a:r>
              <a:rPr lang="en-US" sz="1400" b="1"/>
              <a:t> </a:t>
            </a:r>
            <a:r>
              <a:rPr lang="en-US" sz="1400"/>
              <a:t>stabilized by fiber components</a:t>
            </a:r>
            <a:endParaRPr lang="en-US" sz="1400">
              <a:solidFill>
                <a:srgbClr val="000000"/>
              </a:solidFill>
              <a:latin typeface="Calibri"/>
            </a:endParaRPr>
          </a:p>
        </p:txBody>
      </p:sp>
      <p:sp>
        <p:nvSpPr>
          <p:cNvPr id="13" name="TextBox 12"/>
          <p:cNvSpPr txBox="1"/>
          <p:nvPr/>
        </p:nvSpPr>
        <p:spPr>
          <a:xfrm>
            <a:off x="5342006" y="2138772"/>
            <a:ext cx="2387264" cy="954107"/>
          </a:xfrm>
          <a:prstGeom prst="rect">
            <a:avLst/>
          </a:prstGeom>
          <a:noFill/>
          <a:ln>
            <a:noFill/>
          </a:ln>
        </p:spPr>
        <p:txBody>
          <a:bodyPr wrap="square" rtlCol="0" anchor="t">
            <a:spAutoFit/>
          </a:bodyPr>
          <a:lstStyle/>
          <a:p>
            <a:r>
              <a:rPr lang="en-US" sz="1400" b="1" u="sng"/>
              <a:t>Soluble Fiber </a:t>
            </a:r>
            <a:r>
              <a:rPr lang="en-US" sz="1400"/>
              <a:t>(Pectin): </a:t>
            </a:r>
          </a:p>
          <a:p>
            <a:r>
              <a:rPr lang="en-US" sz="1400"/>
              <a:t>gel balls that cause adhesion between fiber particles</a:t>
            </a:r>
          </a:p>
        </p:txBody>
      </p:sp>
      <p:sp>
        <p:nvSpPr>
          <p:cNvPr id="14" name="TextBox 13"/>
          <p:cNvSpPr txBox="1"/>
          <p:nvPr/>
        </p:nvSpPr>
        <p:spPr>
          <a:xfrm>
            <a:off x="5362575" y="1638300"/>
            <a:ext cx="2730194" cy="522288"/>
          </a:xfrm>
          <a:prstGeom prst="rect">
            <a:avLst/>
          </a:prstGeom>
          <a:noFill/>
          <a:ln>
            <a:noFill/>
          </a:ln>
        </p:spPr>
        <p:txBody>
          <a:bodyPr wrap="square" rtlCol="0">
            <a:spAutoFit/>
          </a:bodyPr>
          <a:lstStyle/>
          <a:p>
            <a:r>
              <a:rPr lang="en-US" sz="1400" b="1" u="sng"/>
              <a:t>Insoluble Fiber</a:t>
            </a:r>
            <a:r>
              <a:rPr lang="en-US" sz="1400"/>
              <a:t>: </a:t>
            </a:r>
          </a:p>
          <a:p>
            <a:r>
              <a:rPr lang="en-US" sz="1400"/>
              <a:t>trapping oil droplets</a:t>
            </a:r>
          </a:p>
        </p:txBody>
      </p:sp>
      <p:sp>
        <p:nvSpPr>
          <p:cNvPr id="18" name="TextBox 17"/>
          <p:cNvSpPr txBox="1"/>
          <p:nvPr/>
        </p:nvSpPr>
        <p:spPr>
          <a:xfrm>
            <a:off x="4845050" y="1228792"/>
            <a:ext cx="1417055" cy="369332"/>
          </a:xfrm>
          <a:prstGeom prst="rect">
            <a:avLst/>
          </a:prstGeom>
          <a:noFill/>
        </p:spPr>
        <p:txBody>
          <a:bodyPr wrap="none" rtlCol="0">
            <a:spAutoFit/>
          </a:bodyPr>
          <a:lstStyle/>
          <a:p>
            <a:r>
              <a:rPr lang="en-US" b="1"/>
              <a:t>Color Legend</a:t>
            </a:r>
          </a:p>
        </p:txBody>
      </p:sp>
      <p:pic>
        <p:nvPicPr>
          <p:cNvPr id="19" name="Picture 18"/>
          <p:cNvPicPr>
            <a:picLocks noChangeAspect="1"/>
          </p:cNvPicPr>
          <p:nvPr/>
        </p:nvPicPr>
        <p:blipFill rotWithShape="1">
          <a:blip r:embed="rId3"/>
          <a:srcRect l="79904" t="41374" r="5257" b="42867"/>
          <a:stretch/>
        </p:blipFill>
        <p:spPr>
          <a:xfrm>
            <a:off x="5512100" y="3731628"/>
            <a:ext cx="2630078" cy="2384982"/>
          </a:xfrm>
          <a:prstGeom prst="ellipse">
            <a:avLst/>
          </a:prstGeom>
          <a:ln w="38100">
            <a:solidFill>
              <a:srgbClr val="FFFF00"/>
            </a:solidFill>
          </a:ln>
          <a:effectLst>
            <a:outerShdw blurRad="50800" dist="38100" dir="2700000" algn="tl" rotWithShape="0">
              <a:prstClr val="black">
                <a:alpha val="40000"/>
              </a:prstClr>
            </a:outerShdw>
          </a:effectLst>
        </p:spPr>
      </p:pic>
      <p:sp>
        <p:nvSpPr>
          <p:cNvPr id="28" name="TextBox 27"/>
          <p:cNvSpPr txBox="1"/>
          <p:nvPr/>
        </p:nvSpPr>
        <p:spPr>
          <a:xfrm>
            <a:off x="348792" y="1170841"/>
            <a:ext cx="4346597" cy="707886"/>
          </a:xfrm>
          <a:prstGeom prst="rect">
            <a:avLst/>
          </a:prstGeom>
          <a:noFill/>
        </p:spPr>
        <p:txBody>
          <a:bodyPr wrap="square" rtlCol="0" anchor="t">
            <a:spAutoFit/>
          </a:bodyPr>
          <a:lstStyle/>
          <a:p>
            <a:pPr algn="ctr"/>
            <a:r>
              <a:rPr lang="en-US" sz="2000" b="1"/>
              <a:t>Fluorescence Image of </a:t>
            </a:r>
          </a:p>
          <a:p>
            <a:pPr algn="ctr"/>
            <a:r>
              <a:rPr lang="en-US" sz="2000" b="1"/>
              <a:t>Hydrated Citri-Fi + Oil</a:t>
            </a:r>
          </a:p>
        </p:txBody>
      </p:sp>
      <p:cxnSp>
        <p:nvCxnSpPr>
          <p:cNvPr id="32" name="Straight Arrow Connector 31"/>
          <p:cNvCxnSpPr/>
          <p:nvPr/>
        </p:nvCxnSpPr>
        <p:spPr>
          <a:xfrm flipH="1">
            <a:off x="6898719" y="3210565"/>
            <a:ext cx="567310" cy="1389229"/>
          </a:xfrm>
          <a:prstGeom prst="straightConnector1">
            <a:avLst/>
          </a:prstGeom>
          <a:ln>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7236793" y="3491725"/>
            <a:ext cx="567310" cy="1389229"/>
          </a:xfrm>
          <a:prstGeom prst="straightConnector1">
            <a:avLst/>
          </a:prstGeom>
          <a:ln>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7381188" y="4599794"/>
            <a:ext cx="84841" cy="4718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47" idx="2"/>
          </p:cNvCxnSpPr>
          <p:nvPr/>
        </p:nvCxnSpPr>
        <p:spPr>
          <a:xfrm flipH="1">
            <a:off x="7775458" y="4176757"/>
            <a:ext cx="760647" cy="698776"/>
          </a:xfrm>
          <a:prstGeom prst="straightConnector1">
            <a:avLst/>
          </a:prstGeom>
          <a:ln>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344610" y="2935750"/>
            <a:ext cx="365806" cy="276999"/>
          </a:xfrm>
          <a:prstGeom prst="rect">
            <a:avLst/>
          </a:prstGeom>
          <a:solidFill>
            <a:schemeClr val="bg1"/>
          </a:solidFill>
          <a:ln>
            <a:solidFill>
              <a:srgbClr val="FF0000"/>
            </a:solidFill>
          </a:ln>
          <a:effectLst>
            <a:outerShdw blurRad="50800" dist="38100" dir="2700000" algn="tl" rotWithShape="0">
              <a:prstClr val="black">
                <a:alpha val="40000"/>
              </a:prstClr>
            </a:outerShdw>
          </a:effectLst>
        </p:spPr>
        <p:txBody>
          <a:bodyPr wrap="none" rtlCol="0" anchor="t">
            <a:spAutoFit/>
          </a:bodyPr>
          <a:lstStyle/>
          <a:p>
            <a:r>
              <a:rPr lang="en-US" sz="1200" b="1"/>
              <a:t>Oil</a:t>
            </a:r>
          </a:p>
        </p:txBody>
      </p:sp>
      <p:sp>
        <p:nvSpPr>
          <p:cNvPr id="46" name="TextBox 45"/>
          <p:cNvSpPr txBox="1"/>
          <p:nvPr/>
        </p:nvSpPr>
        <p:spPr>
          <a:xfrm>
            <a:off x="7804103" y="3402461"/>
            <a:ext cx="1019831" cy="276999"/>
          </a:xfrm>
          <a:prstGeom prst="rect">
            <a:avLst/>
          </a:prstGeom>
          <a:solidFill>
            <a:schemeClr val="bg1"/>
          </a:solidFill>
          <a:ln>
            <a:solidFill>
              <a:srgbClr val="FF0000"/>
            </a:solidFill>
          </a:ln>
          <a:effectLst>
            <a:outerShdw blurRad="50800" dist="38100" dir="2700000" algn="tl" rotWithShape="0">
              <a:prstClr val="black">
                <a:alpha val="40000"/>
              </a:prstClr>
            </a:outerShdw>
          </a:effectLst>
        </p:spPr>
        <p:txBody>
          <a:bodyPr wrap="none" rtlCol="0">
            <a:spAutoFit/>
          </a:bodyPr>
          <a:lstStyle/>
          <a:p>
            <a:r>
              <a:rPr lang="en-US" sz="1200" b="1"/>
              <a:t>Soluble Fiber</a:t>
            </a:r>
          </a:p>
        </p:txBody>
      </p:sp>
      <p:sp>
        <p:nvSpPr>
          <p:cNvPr id="47" name="TextBox 46"/>
          <p:cNvSpPr txBox="1"/>
          <p:nvPr/>
        </p:nvSpPr>
        <p:spPr>
          <a:xfrm>
            <a:off x="7969283" y="3899758"/>
            <a:ext cx="1133644" cy="276999"/>
          </a:xfrm>
          <a:prstGeom prst="rect">
            <a:avLst/>
          </a:prstGeom>
          <a:solidFill>
            <a:schemeClr val="bg1"/>
          </a:solidFill>
          <a:ln>
            <a:solidFill>
              <a:srgbClr val="FF0000"/>
            </a:solidFill>
          </a:ln>
          <a:effectLst>
            <a:outerShdw blurRad="50800" dist="38100" dir="2700000" algn="tl" rotWithShape="0">
              <a:prstClr val="black">
                <a:alpha val="40000"/>
              </a:prstClr>
            </a:outerShdw>
          </a:effectLst>
        </p:spPr>
        <p:txBody>
          <a:bodyPr wrap="none" rtlCol="0">
            <a:spAutoFit/>
          </a:bodyPr>
          <a:lstStyle/>
          <a:p>
            <a:r>
              <a:rPr lang="en-US" sz="1200" b="1"/>
              <a:t>Insoluble Fiber</a:t>
            </a:r>
          </a:p>
        </p:txBody>
      </p:sp>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2660" y="6027172"/>
            <a:ext cx="1094295" cy="809778"/>
          </a:xfrm>
          <a:prstGeom prst="rect">
            <a:avLst/>
          </a:prstGeom>
        </p:spPr>
      </p:pic>
    </p:spTree>
    <p:extLst>
      <p:ext uri="{BB962C8B-B14F-4D97-AF65-F5344CB8AC3E}">
        <p14:creationId xmlns:p14="http://schemas.microsoft.com/office/powerpoint/2010/main" val="3507595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Stability</a:t>
            </a:r>
          </a:p>
        </p:txBody>
      </p:sp>
      <p:sp>
        <p:nvSpPr>
          <p:cNvPr id="3" name="Content Placeholder 2"/>
          <p:cNvSpPr>
            <a:spLocks noGrp="1"/>
          </p:cNvSpPr>
          <p:nvPr>
            <p:ph sz="half" idx="2"/>
          </p:nvPr>
        </p:nvSpPr>
        <p:spPr>
          <a:xfrm>
            <a:off x="342258" y="1547993"/>
            <a:ext cx="4040188" cy="3798583"/>
          </a:xfrm>
        </p:spPr>
        <p:txBody>
          <a:bodyPr/>
          <a:lstStyle/>
          <a:p>
            <a:r>
              <a:rPr lang="en-US"/>
              <a:t>Viscosity and WHC stable with:</a:t>
            </a:r>
          </a:p>
          <a:p>
            <a:pPr lvl="1"/>
            <a:r>
              <a:rPr lang="en-US"/>
              <a:t>Temperature</a:t>
            </a:r>
          </a:p>
          <a:p>
            <a:pPr lvl="1"/>
            <a:r>
              <a:rPr lang="en-US"/>
              <a:t>pH</a:t>
            </a:r>
          </a:p>
          <a:p>
            <a:pPr lvl="1"/>
            <a:r>
              <a:rPr lang="en-US"/>
              <a:t>Shear</a:t>
            </a:r>
          </a:p>
          <a:p>
            <a:pPr lvl="1"/>
            <a:r>
              <a:rPr lang="en-US"/>
              <a:t>Salt</a:t>
            </a:r>
          </a:p>
          <a:p>
            <a:pPr lvl="1"/>
            <a:r>
              <a:rPr lang="en-US"/>
              <a:t>Oil</a:t>
            </a:r>
          </a:p>
        </p:txBody>
      </p:sp>
      <p:grpSp>
        <p:nvGrpSpPr>
          <p:cNvPr id="18" name="Group 17"/>
          <p:cNvGrpSpPr/>
          <p:nvPr/>
        </p:nvGrpSpPr>
        <p:grpSpPr>
          <a:xfrm>
            <a:off x="4212173" y="1209675"/>
            <a:ext cx="4452520" cy="4804260"/>
            <a:chOff x="4200525" y="1066800"/>
            <a:chExt cx="4943475" cy="5334000"/>
          </a:xfrm>
        </p:grpSpPr>
        <p:graphicFrame>
          <p:nvGraphicFramePr>
            <p:cNvPr id="19" name="Chart 18"/>
            <p:cNvGraphicFramePr/>
            <p:nvPr>
              <p:extLst/>
            </p:nvPr>
          </p:nvGraphicFramePr>
          <p:xfrm>
            <a:off x="4200525" y="1066800"/>
            <a:ext cx="4943475" cy="27606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p:cNvGraphicFramePr/>
            <p:nvPr>
              <p:extLst/>
            </p:nvPr>
          </p:nvGraphicFramePr>
          <p:xfrm>
            <a:off x="4371975" y="3886200"/>
            <a:ext cx="4772025" cy="2514600"/>
          </p:xfrm>
          <a:graphic>
            <a:graphicData uri="http://schemas.openxmlformats.org/drawingml/2006/chart">
              <c:chart xmlns:c="http://schemas.openxmlformats.org/drawingml/2006/chart" xmlns:r="http://schemas.openxmlformats.org/officeDocument/2006/relationships" r:id="rId4"/>
            </a:graphicData>
          </a:graphic>
        </p:graphicFrame>
      </p:grpSp>
      <p:sp>
        <p:nvSpPr>
          <p:cNvPr id="21" name="Footer Placeholder 20"/>
          <p:cNvSpPr>
            <a:spLocks noGrp="1"/>
          </p:cNvSpPr>
          <p:nvPr>
            <p:ph type="ftr" sz="quarter" idx="11"/>
          </p:nvPr>
        </p:nvSpPr>
        <p:spPr/>
        <p:txBody>
          <a:bodyPr/>
          <a:lstStyle/>
          <a:p>
            <a:fld id="{601222E8-DF0C-40AA-95E4-81BCADD90B3E}" type="slidenum">
              <a:rPr lang="en-US" smtClean="0"/>
              <a:t>12</a:t>
            </a:fld>
            <a:endParaRPr lang="en-US"/>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08" y="5590744"/>
            <a:ext cx="1688122" cy="1249210"/>
          </a:xfrm>
          <a:prstGeom prst="rect">
            <a:avLst/>
          </a:prstGeom>
        </p:spPr>
      </p:pic>
    </p:spTree>
    <p:extLst>
      <p:ext uri="{BB962C8B-B14F-4D97-AF65-F5344CB8AC3E}">
        <p14:creationId xmlns:p14="http://schemas.microsoft.com/office/powerpoint/2010/main" val="3848688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Fiber Length vs. Viscosity</a:t>
            </a:r>
          </a:p>
        </p:txBody>
      </p:sp>
      <p:sp>
        <p:nvSpPr>
          <p:cNvPr id="3" name="Content Placeholder 2"/>
          <p:cNvSpPr>
            <a:spLocks noGrp="1"/>
          </p:cNvSpPr>
          <p:nvPr>
            <p:ph idx="1"/>
          </p:nvPr>
        </p:nvSpPr>
        <p:spPr>
          <a:xfrm>
            <a:off x="457200" y="1600200"/>
            <a:ext cx="3581400" cy="4114800"/>
          </a:xfrm>
        </p:spPr>
        <p:txBody>
          <a:bodyPr>
            <a:normAutofit/>
          </a:bodyPr>
          <a:lstStyle/>
          <a:p>
            <a:r>
              <a:rPr lang="en-US"/>
              <a:t>Like typical fibers, an increase in fiber length results in higher viscosity</a:t>
            </a:r>
          </a:p>
          <a:p>
            <a:r>
              <a:rPr lang="en-US"/>
              <a:t>Increased flow resistance</a:t>
            </a:r>
          </a:p>
        </p:txBody>
      </p:sp>
      <p:graphicFrame>
        <p:nvGraphicFramePr>
          <p:cNvPr id="4" name="Chart 3"/>
          <p:cNvGraphicFramePr/>
          <p:nvPr>
            <p:extLst/>
          </p:nvPr>
        </p:nvGraphicFramePr>
        <p:xfrm>
          <a:off x="4267200" y="2133600"/>
          <a:ext cx="4572000" cy="2905125"/>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1"/>
          </p:nvPr>
        </p:nvSpPr>
        <p:spPr/>
        <p:txBody>
          <a:bodyPr/>
          <a:lstStyle/>
          <a:p>
            <a:fld id="{29E587C6-5F0E-4524-9905-27A92259046C}" type="slidenum">
              <a:rPr lang="en-US" smtClean="0"/>
              <a:t>13</a:t>
            </a:fld>
            <a:endParaRPr lang="en-US"/>
          </a:p>
        </p:txBody>
      </p:sp>
      <p:sp>
        <p:nvSpPr>
          <p:cNvPr id="5" name="TextBox 4"/>
          <p:cNvSpPr txBox="1"/>
          <p:nvPr/>
        </p:nvSpPr>
        <p:spPr>
          <a:xfrm>
            <a:off x="7616858" y="2243579"/>
            <a:ext cx="886119" cy="276999"/>
          </a:xfrm>
          <a:prstGeom prst="rect">
            <a:avLst/>
          </a:prstGeom>
          <a:noFill/>
        </p:spPr>
        <p:txBody>
          <a:bodyPr wrap="square" rtlCol="0">
            <a:spAutoFit/>
          </a:bodyPr>
          <a:lstStyle/>
          <a:p>
            <a:r>
              <a:rPr lang="en-US" sz="1200" b="1" dirty="0">
                <a:solidFill>
                  <a:srgbClr val="0070C0"/>
                </a:solidFill>
              </a:rPr>
              <a:t>Citri-Fi 100</a:t>
            </a:r>
          </a:p>
        </p:txBody>
      </p:sp>
      <p:sp>
        <p:nvSpPr>
          <p:cNvPr id="7" name="TextBox 6"/>
          <p:cNvSpPr txBox="1"/>
          <p:nvPr/>
        </p:nvSpPr>
        <p:spPr>
          <a:xfrm>
            <a:off x="7286209" y="3281361"/>
            <a:ext cx="1084793" cy="276999"/>
          </a:xfrm>
          <a:prstGeom prst="rect">
            <a:avLst/>
          </a:prstGeom>
          <a:noFill/>
        </p:spPr>
        <p:txBody>
          <a:bodyPr wrap="square" rtlCol="0">
            <a:spAutoFit/>
          </a:bodyPr>
          <a:lstStyle/>
          <a:p>
            <a:r>
              <a:rPr lang="en-US" sz="1200" b="1" dirty="0">
                <a:solidFill>
                  <a:srgbClr val="0070C0"/>
                </a:solidFill>
              </a:rPr>
              <a:t>Citri-Fi 100FG</a:t>
            </a:r>
          </a:p>
        </p:txBody>
      </p:sp>
      <p:sp>
        <p:nvSpPr>
          <p:cNvPr id="9" name="TextBox 8"/>
          <p:cNvSpPr txBox="1"/>
          <p:nvPr/>
        </p:nvSpPr>
        <p:spPr>
          <a:xfrm>
            <a:off x="6962480" y="3652628"/>
            <a:ext cx="1308755" cy="276999"/>
          </a:xfrm>
          <a:prstGeom prst="rect">
            <a:avLst/>
          </a:prstGeom>
          <a:noFill/>
        </p:spPr>
        <p:txBody>
          <a:bodyPr wrap="square" rtlCol="0">
            <a:spAutoFit/>
          </a:bodyPr>
          <a:lstStyle/>
          <a:p>
            <a:r>
              <a:rPr lang="en-US" sz="1200" b="1" dirty="0">
                <a:solidFill>
                  <a:srgbClr val="0070C0"/>
                </a:solidFill>
              </a:rPr>
              <a:t>Citri-Fi 100M40</a:t>
            </a:r>
          </a:p>
        </p:txBody>
      </p:sp>
      <p:sp>
        <p:nvSpPr>
          <p:cNvPr id="10" name="TextBox 9"/>
          <p:cNvSpPr txBox="1"/>
          <p:nvPr/>
        </p:nvSpPr>
        <p:spPr>
          <a:xfrm>
            <a:off x="6466077" y="4078673"/>
            <a:ext cx="1263192" cy="276999"/>
          </a:xfrm>
          <a:prstGeom prst="rect">
            <a:avLst/>
          </a:prstGeom>
          <a:noFill/>
        </p:spPr>
        <p:txBody>
          <a:bodyPr wrap="square" rtlCol="0">
            <a:spAutoFit/>
          </a:bodyPr>
          <a:lstStyle/>
          <a:p>
            <a:r>
              <a:rPr lang="en-US" sz="1200" b="1" dirty="0">
                <a:solidFill>
                  <a:srgbClr val="0070C0"/>
                </a:solidFill>
              </a:rPr>
              <a:t>Citri-Fi 100M20</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2677284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a:noFill/>
          <a:ln/>
        </p:spPr>
        <p:txBody>
          <a:bodyPr anchor="ctr">
            <a:normAutofit/>
          </a:bodyPr>
          <a:lstStyle/>
          <a:p>
            <a:r>
              <a:rPr lang="en-US" altLang="en-US"/>
              <a:t>Beverages Classified by pH</a:t>
            </a:r>
          </a:p>
        </p:txBody>
      </p:sp>
      <p:grpSp>
        <p:nvGrpSpPr>
          <p:cNvPr id="6149" name="Group 5"/>
          <p:cNvGrpSpPr>
            <a:grpSpLocks/>
          </p:cNvGrpSpPr>
          <p:nvPr/>
        </p:nvGrpSpPr>
        <p:grpSpPr bwMode="auto">
          <a:xfrm>
            <a:off x="1066800" y="3480841"/>
            <a:ext cx="6477000" cy="615950"/>
            <a:chOff x="1018" y="3024"/>
            <a:chExt cx="4080" cy="388"/>
          </a:xfrm>
        </p:grpSpPr>
        <p:sp>
          <p:nvSpPr>
            <p:cNvPr id="6150" name="Line 6"/>
            <p:cNvSpPr>
              <a:spLocks noChangeShapeType="1"/>
            </p:cNvSpPr>
            <p:nvPr/>
          </p:nvSpPr>
          <p:spPr bwMode="auto">
            <a:xfrm>
              <a:off x="2880" y="3024"/>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1" name="Line 7"/>
            <p:cNvSpPr>
              <a:spLocks noChangeShapeType="1"/>
            </p:cNvSpPr>
            <p:nvPr/>
          </p:nvSpPr>
          <p:spPr bwMode="auto">
            <a:xfrm>
              <a:off x="4032" y="3024"/>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2" name="Line 8"/>
            <p:cNvSpPr>
              <a:spLocks noChangeShapeType="1"/>
            </p:cNvSpPr>
            <p:nvPr/>
          </p:nvSpPr>
          <p:spPr bwMode="auto">
            <a:xfrm>
              <a:off x="4608" y="3024"/>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3" name="Line 9"/>
            <p:cNvSpPr>
              <a:spLocks noChangeShapeType="1"/>
            </p:cNvSpPr>
            <p:nvPr/>
          </p:nvSpPr>
          <p:spPr bwMode="auto">
            <a:xfrm>
              <a:off x="3504" y="3024"/>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4" name="Text Box 10"/>
            <p:cNvSpPr txBox="1">
              <a:spLocks noChangeArrowheads="1"/>
            </p:cNvSpPr>
            <p:nvPr/>
          </p:nvSpPr>
          <p:spPr bwMode="auto">
            <a:xfrm>
              <a:off x="4502" y="3220"/>
              <a:ext cx="2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0">
                  <a:latin typeface="Tahoma" panose="020B0604030504040204" pitchFamily="34" charset="0"/>
                </a:rPr>
                <a:t>7.0</a:t>
              </a:r>
            </a:p>
          </p:txBody>
        </p:sp>
        <p:sp>
          <p:nvSpPr>
            <p:cNvPr id="6155" name="Text Box 11"/>
            <p:cNvSpPr txBox="1">
              <a:spLocks noChangeArrowheads="1"/>
            </p:cNvSpPr>
            <p:nvPr/>
          </p:nvSpPr>
          <p:spPr bwMode="auto">
            <a:xfrm>
              <a:off x="3889" y="3216"/>
              <a:ext cx="2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0">
                  <a:latin typeface="Tahoma" panose="020B0604030504040204" pitchFamily="34" charset="0"/>
                </a:rPr>
                <a:t>6.0</a:t>
              </a:r>
            </a:p>
          </p:txBody>
        </p:sp>
        <p:sp>
          <p:nvSpPr>
            <p:cNvPr id="6156" name="Text Box 12"/>
            <p:cNvSpPr txBox="1">
              <a:spLocks noChangeArrowheads="1"/>
            </p:cNvSpPr>
            <p:nvPr/>
          </p:nvSpPr>
          <p:spPr bwMode="auto">
            <a:xfrm>
              <a:off x="3350" y="3220"/>
              <a:ext cx="2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0">
                  <a:latin typeface="Tahoma" panose="020B0604030504040204" pitchFamily="34" charset="0"/>
                </a:rPr>
                <a:t>5.0</a:t>
              </a:r>
              <a:endParaRPr lang="en-US" altLang="en-US" sz="2400" b="0">
                <a:latin typeface="Times New Roman" panose="02020603050405020304" pitchFamily="18" charset="0"/>
              </a:endParaRPr>
            </a:p>
          </p:txBody>
        </p:sp>
        <p:sp>
          <p:nvSpPr>
            <p:cNvPr id="6157" name="Text Box 13"/>
            <p:cNvSpPr txBox="1">
              <a:spLocks noChangeArrowheads="1"/>
            </p:cNvSpPr>
            <p:nvPr/>
          </p:nvSpPr>
          <p:spPr bwMode="auto">
            <a:xfrm>
              <a:off x="2726" y="3220"/>
              <a:ext cx="2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0">
                  <a:latin typeface="Tahoma" panose="020B0604030504040204" pitchFamily="34" charset="0"/>
                </a:rPr>
                <a:t>4.0</a:t>
              </a:r>
            </a:p>
          </p:txBody>
        </p:sp>
        <p:sp>
          <p:nvSpPr>
            <p:cNvPr id="6158" name="Line 14"/>
            <p:cNvSpPr>
              <a:spLocks noChangeShapeType="1"/>
            </p:cNvSpPr>
            <p:nvPr/>
          </p:nvSpPr>
          <p:spPr bwMode="auto">
            <a:xfrm>
              <a:off x="1018" y="3068"/>
              <a:ext cx="40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9" name="Text Box 15"/>
            <p:cNvSpPr txBox="1">
              <a:spLocks noChangeArrowheads="1"/>
            </p:cNvSpPr>
            <p:nvPr/>
          </p:nvSpPr>
          <p:spPr bwMode="auto">
            <a:xfrm>
              <a:off x="2161" y="3216"/>
              <a:ext cx="2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0">
                  <a:latin typeface="Tahoma" panose="020B0604030504040204" pitchFamily="34" charset="0"/>
                </a:rPr>
                <a:t>3.0</a:t>
              </a:r>
            </a:p>
          </p:txBody>
        </p:sp>
        <p:sp>
          <p:nvSpPr>
            <p:cNvPr id="6160" name="Line 16"/>
            <p:cNvSpPr>
              <a:spLocks noChangeShapeType="1"/>
            </p:cNvSpPr>
            <p:nvPr/>
          </p:nvSpPr>
          <p:spPr bwMode="auto">
            <a:xfrm>
              <a:off x="2304" y="3024"/>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161" name="Text Box 17"/>
          <p:cNvSpPr txBox="1">
            <a:spLocks noChangeArrowheads="1"/>
          </p:cNvSpPr>
          <p:nvPr/>
        </p:nvSpPr>
        <p:spPr bwMode="auto">
          <a:xfrm>
            <a:off x="4648200" y="4090441"/>
            <a:ext cx="4683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600">
                <a:latin typeface="Tahoma" panose="020B0604030504040204" pitchFamily="34" charset="0"/>
              </a:rPr>
              <a:t>pH</a:t>
            </a:r>
          </a:p>
        </p:txBody>
      </p:sp>
      <p:sp>
        <p:nvSpPr>
          <p:cNvPr id="6162" name="Text Box 18"/>
          <p:cNvSpPr txBox="1">
            <a:spLocks noChangeArrowheads="1"/>
          </p:cNvSpPr>
          <p:nvPr/>
        </p:nvSpPr>
        <p:spPr bwMode="auto">
          <a:xfrm>
            <a:off x="2590800" y="1144041"/>
            <a:ext cx="1790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0">
                <a:latin typeface="Tahoma" panose="020B0604030504040204" pitchFamily="34" charset="0"/>
              </a:rPr>
              <a:t>Juice beverages</a:t>
            </a:r>
          </a:p>
        </p:txBody>
      </p:sp>
      <p:sp>
        <p:nvSpPr>
          <p:cNvPr id="6163" name="Text Box 19"/>
          <p:cNvSpPr txBox="1">
            <a:spLocks noChangeArrowheads="1"/>
          </p:cNvSpPr>
          <p:nvPr/>
        </p:nvSpPr>
        <p:spPr bwMode="auto">
          <a:xfrm>
            <a:off x="3733800" y="1499641"/>
            <a:ext cx="33924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800" b="0">
                <a:latin typeface="Tahoma" panose="020B0604030504040204" pitchFamily="34" charset="0"/>
              </a:rPr>
              <a:t>Protein fortified juice beverages</a:t>
            </a:r>
          </a:p>
        </p:txBody>
      </p:sp>
      <p:sp>
        <p:nvSpPr>
          <p:cNvPr id="6164" name="Text Box 20"/>
          <p:cNvSpPr txBox="1">
            <a:spLocks noChangeArrowheads="1"/>
          </p:cNvSpPr>
          <p:nvPr/>
        </p:nvSpPr>
        <p:spPr bwMode="auto">
          <a:xfrm>
            <a:off x="1371600" y="2109241"/>
            <a:ext cx="1346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0">
                <a:latin typeface="Tahoma" panose="020B0604030504040204" pitchFamily="34" charset="0"/>
              </a:rPr>
              <a:t>Carbonated</a:t>
            </a:r>
          </a:p>
        </p:txBody>
      </p:sp>
      <p:sp>
        <p:nvSpPr>
          <p:cNvPr id="6165" name="Text Box 21"/>
          <p:cNvSpPr txBox="1">
            <a:spLocks noChangeArrowheads="1"/>
          </p:cNvSpPr>
          <p:nvPr/>
        </p:nvSpPr>
        <p:spPr bwMode="auto">
          <a:xfrm>
            <a:off x="3886200" y="2515641"/>
            <a:ext cx="15287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0">
                <a:latin typeface="Tahoma" panose="020B0604030504040204" pitchFamily="34" charset="0"/>
              </a:rPr>
              <a:t>Yogurt drinks</a:t>
            </a:r>
          </a:p>
        </p:txBody>
      </p:sp>
      <p:sp>
        <p:nvSpPr>
          <p:cNvPr id="6166" name="Text Box 22"/>
          <p:cNvSpPr txBox="1">
            <a:spLocks noChangeArrowheads="1"/>
          </p:cNvSpPr>
          <p:nvPr/>
        </p:nvSpPr>
        <p:spPr bwMode="auto">
          <a:xfrm>
            <a:off x="6173788" y="1880641"/>
            <a:ext cx="2360612"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500" b="0">
                <a:latin typeface="Tahoma" panose="020B0604030504040204" pitchFamily="34" charset="0"/>
              </a:rPr>
              <a:t>Coffee beverages</a:t>
            </a:r>
          </a:p>
          <a:p>
            <a:pPr eaLnBrk="0" hangingPunct="0"/>
            <a:r>
              <a:rPr lang="en-US" altLang="en-US" sz="1500" b="0">
                <a:latin typeface="Tahoma" panose="020B0604030504040204" pitchFamily="34" charset="0"/>
              </a:rPr>
              <a:t>Nutritional RTD</a:t>
            </a:r>
          </a:p>
          <a:p>
            <a:pPr eaLnBrk="0" hangingPunct="0"/>
            <a:r>
              <a:rPr lang="en-US" altLang="en-US" sz="1500" b="0">
                <a:latin typeface="Tahoma" panose="020B0604030504040204" pitchFamily="34" charset="0"/>
              </a:rPr>
              <a:t>Nutritional dry mix</a:t>
            </a:r>
          </a:p>
          <a:p>
            <a:pPr eaLnBrk="0" hangingPunct="0"/>
            <a:r>
              <a:rPr lang="en-US" altLang="en-US" sz="1500" b="0">
                <a:latin typeface="Tahoma" panose="020B0604030504040204" pitchFamily="34" charset="0"/>
              </a:rPr>
              <a:t>Soy/nut beverages</a:t>
            </a:r>
          </a:p>
          <a:p>
            <a:pPr eaLnBrk="0" hangingPunct="0"/>
            <a:r>
              <a:rPr lang="en-US" altLang="en-US" sz="1500" b="0">
                <a:latin typeface="Tahoma" panose="020B0604030504040204" pitchFamily="34" charset="0"/>
              </a:rPr>
              <a:t>Chocolate, Flavored milks</a:t>
            </a:r>
          </a:p>
          <a:p>
            <a:pPr eaLnBrk="0" hangingPunct="0"/>
            <a:endParaRPr lang="en-US" altLang="en-US" sz="1500" b="0">
              <a:latin typeface="Tahoma" panose="020B0604030504040204" pitchFamily="34" charset="0"/>
            </a:endParaRPr>
          </a:p>
        </p:txBody>
      </p:sp>
      <p:sp>
        <p:nvSpPr>
          <p:cNvPr id="6167" name="Line 23"/>
          <p:cNvSpPr>
            <a:spLocks noChangeShapeType="1"/>
          </p:cNvSpPr>
          <p:nvPr/>
        </p:nvSpPr>
        <p:spPr bwMode="auto">
          <a:xfrm>
            <a:off x="4419600" y="2871241"/>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68" name="Line 24"/>
          <p:cNvSpPr>
            <a:spLocks noChangeShapeType="1"/>
          </p:cNvSpPr>
          <p:nvPr/>
        </p:nvSpPr>
        <p:spPr bwMode="auto">
          <a:xfrm>
            <a:off x="2971800" y="2414041"/>
            <a:ext cx="0" cy="990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69" name="Line 25"/>
          <p:cNvSpPr>
            <a:spLocks noChangeShapeType="1"/>
          </p:cNvSpPr>
          <p:nvPr/>
        </p:nvSpPr>
        <p:spPr bwMode="auto">
          <a:xfrm>
            <a:off x="3886200" y="1956841"/>
            <a:ext cx="0" cy="1447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0" name="Line 26"/>
          <p:cNvSpPr>
            <a:spLocks noChangeShapeType="1"/>
          </p:cNvSpPr>
          <p:nvPr/>
        </p:nvSpPr>
        <p:spPr bwMode="auto">
          <a:xfrm>
            <a:off x="6324600" y="3099841"/>
            <a:ext cx="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5" name="Text Box 31"/>
          <p:cNvSpPr txBox="1">
            <a:spLocks noChangeArrowheads="1"/>
          </p:cNvSpPr>
          <p:nvPr/>
        </p:nvSpPr>
        <p:spPr bwMode="auto">
          <a:xfrm>
            <a:off x="963613" y="4603204"/>
            <a:ext cx="16557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sz="1600" b="0">
                <a:latin typeface="Tahoma" panose="020B0604030504040204" pitchFamily="34" charset="0"/>
              </a:rPr>
              <a:t>pH effectiveness</a:t>
            </a:r>
          </a:p>
          <a:p>
            <a:pPr algn="ctr" eaLnBrk="0" hangingPunct="0"/>
            <a:r>
              <a:rPr lang="en-US" altLang="en-US" sz="1600" b="0">
                <a:latin typeface="Tahoma" panose="020B0604030504040204" pitchFamily="34" charset="0"/>
              </a:rPr>
              <a:t>range</a:t>
            </a:r>
            <a:endParaRPr lang="en-US" altLang="en-US" sz="1400" b="0">
              <a:latin typeface="Tahoma" panose="020B0604030504040204" pitchFamily="34" charset="0"/>
            </a:endParaRPr>
          </a:p>
        </p:txBody>
      </p:sp>
      <p:sp>
        <p:nvSpPr>
          <p:cNvPr id="6181" name="Line 37"/>
          <p:cNvSpPr>
            <a:spLocks noChangeShapeType="1"/>
          </p:cNvSpPr>
          <p:nvPr/>
        </p:nvSpPr>
        <p:spPr bwMode="auto">
          <a:xfrm>
            <a:off x="2971800" y="1499641"/>
            <a:ext cx="0" cy="68580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82" name="Line 38"/>
          <p:cNvSpPr>
            <a:spLocks noChangeShapeType="1"/>
          </p:cNvSpPr>
          <p:nvPr/>
        </p:nvSpPr>
        <p:spPr bwMode="auto">
          <a:xfrm>
            <a:off x="3124200" y="2337841"/>
            <a:ext cx="0" cy="1066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84" name="Line 40"/>
          <p:cNvSpPr>
            <a:spLocks noChangeShapeType="1"/>
          </p:cNvSpPr>
          <p:nvPr/>
        </p:nvSpPr>
        <p:spPr bwMode="auto">
          <a:xfrm>
            <a:off x="2667000" y="2337841"/>
            <a:ext cx="4572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85" name="Line 41"/>
          <p:cNvSpPr>
            <a:spLocks noChangeShapeType="1"/>
          </p:cNvSpPr>
          <p:nvPr/>
        </p:nvSpPr>
        <p:spPr bwMode="auto">
          <a:xfrm>
            <a:off x="3733800" y="1499641"/>
            <a:ext cx="0" cy="1905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 name="Footer Placeholder 2"/>
          <p:cNvSpPr>
            <a:spLocks noGrp="1"/>
          </p:cNvSpPr>
          <p:nvPr>
            <p:ph type="ftr" sz="quarter" idx="11"/>
          </p:nvPr>
        </p:nvSpPr>
        <p:spPr/>
        <p:txBody>
          <a:bodyPr/>
          <a:lstStyle/>
          <a:p>
            <a:fld id="{16A98CA5-00BC-4A96-A6C9-5A7E51B3961D}" type="slidenum">
              <a:rPr lang="en-US" smtClean="0"/>
              <a:t>14</a:t>
            </a:fld>
            <a:endParaRPr lang="en-US"/>
          </a:p>
        </p:txBody>
      </p:sp>
      <p:grpSp>
        <p:nvGrpSpPr>
          <p:cNvPr id="6" name="Group 5"/>
          <p:cNvGrpSpPr/>
          <p:nvPr/>
        </p:nvGrpSpPr>
        <p:grpSpPr>
          <a:xfrm>
            <a:off x="2971800" y="4395241"/>
            <a:ext cx="4267200" cy="1754734"/>
            <a:chOff x="2971800" y="4395241"/>
            <a:chExt cx="4267200" cy="1754734"/>
          </a:xfrm>
        </p:grpSpPr>
        <p:sp>
          <p:nvSpPr>
            <p:cNvPr id="5" name="Rectangle 4"/>
            <p:cNvSpPr/>
            <p:nvPr/>
          </p:nvSpPr>
          <p:spPr>
            <a:xfrm>
              <a:off x="3313113" y="5749378"/>
              <a:ext cx="2408957" cy="4005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2971800" y="4395241"/>
              <a:ext cx="4267200" cy="1638299"/>
              <a:chOff x="2971800" y="4395241"/>
              <a:chExt cx="4267200" cy="1638299"/>
            </a:xfrm>
          </p:grpSpPr>
          <p:sp>
            <p:nvSpPr>
              <p:cNvPr id="6148" name="Line 4"/>
              <p:cNvSpPr>
                <a:spLocks noChangeShapeType="1"/>
              </p:cNvSpPr>
              <p:nvPr/>
            </p:nvSpPr>
            <p:spPr bwMode="auto">
              <a:xfrm>
                <a:off x="3581400" y="4395241"/>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1" name="Text Box 27"/>
              <p:cNvSpPr txBox="1">
                <a:spLocks noChangeArrowheads="1"/>
              </p:cNvSpPr>
              <p:nvPr/>
            </p:nvSpPr>
            <p:spPr bwMode="auto">
              <a:xfrm>
                <a:off x="2971800" y="4395241"/>
                <a:ext cx="1600200" cy="304800"/>
              </a:xfrm>
              <a:prstGeom prst="rect">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noFill/>
              </a:ln>
              <a:effectLst/>
              <a:extLst/>
            </p:spPr>
            <p:txBody>
              <a:bodyPr>
                <a:spAutoFit/>
              </a:bodyPr>
              <a:lstStyle/>
              <a:p>
                <a:pPr algn="ctr" eaLnBrk="0" hangingPunct="0">
                  <a:spcBef>
                    <a:spcPct val="50000"/>
                  </a:spcBef>
                </a:pPr>
                <a:r>
                  <a:rPr lang="en-US" altLang="en-US" sz="1400">
                    <a:latin typeface="Tahoma" panose="020B0604030504040204" pitchFamily="34" charset="0"/>
                  </a:rPr>
                  <a:t>PECTIN</a:t>
                </a:r>
                <a:endParaRPr lang="en-US" altLang="en-US" sz="1400" b="0">
                  <a:latin typeface="Tahoma" panose="020B0604030504040204" pitchFamily="34" charset="0"/>
                </a:endParaRPr>
              </a:p>
            </p:txBody>
          </p:sp>
          <p:sp>
            <p:nvSpPr>
              <p:cNvPr id="6172" name="Text Box 28"/>
              <p:cNvSpPr txBox="1">
                <a:spLocks noChangeArrowheads="1"/>
              </p:cNvSpPr>
              <p:nvPr/>
            </p:nvSpPr>
            <p:spPr bwMode="auto">
              <a:xfrm>
                <a:off x="5257800" y="4395241"/>
                <a:ext cx="1981200" cy="304800"/>
              </a:xfrm>
              <a:prstGeom prst="rect">
                <a:avLst/>
              </a:prstGeom>
              <a:gradFill flip="none" rotWithShape="1">
                <a:gsLst>
                  <a:gs pos="0">
                    <a:schemeClr val="accent1">
                      <a:lumMod val="5000"/>
                      <a:lumOff val="95000"/>
                    </a:schemeClr>
                  </a:gs>
                  <a:gs pos="74000">
                    <a:schemeClr val="accent5">
                      <a:lumMod val="40000"/>
                      <a:lumOff val="60000"/>
                    </a:schemeClr>
                  </a:gs>
                  <a:gs pos="83000">
                    <a:schemeClr val="accent5">
                      <a:lumMod val="40000"/>
                      <a:lumOff val="60000"/>
                    </a:schemeClr>
                  </a:gs>
                  <a:gs pos="100000">
                    <a:schemeClr val="accent5">
                      <a:lumMod val="40000"/>
                      <a:lumOff val="60000"/>
                    </a:schemeClr>
                  </a:gs>
                </a:gsLst>
                <a:lin ang="5400000" scaled="1"/>
                <a:tileRect/>
              </a:gradFill>
              <a:ln>
                <a:noFill/>
              </a:ln>
              <a:effectLst/>
              <a:extLst/>
            </p:spPr>
            <p:txBody>
              <a:bodyPr>
                <a:spAutoFit/>
              </a:bodyPr>
              <a:lstStyle/>
              <a:p>
                <a:pPr algn="ctr" eaLnBrk="0" hangingPunct="0">
                  <a:spcBef>
                    <a:spcPct val="50000"/>
                  </a:spcBef>
                </a:pPr>
                <a:r>
                  <a:rPr lang="en-US" altLang="en-US" sz="1400">
                    <a:latin typeface="Tahoma" panose="020B0604030504040204" pitchFamily="34" charset="0"/>
                  </a:rPr>
                  <a:t>CARRAGEENAN</a:t>
                </a:r>
              </a:p>
            </p:txBody>
          </p:sp>
          <p:sp>
            <p:nvSpPr>
              <p:cNvPr id="6173" name="Text Box 29"/>
              <p:cNvSpPr txBox="1">
                <a:spLocks noChangeArrowheads="1"/>
              </p:cNvSpPr>
              <p:nvPr/>
            </p:nvSpPr>
            <p:spPr bwMode="auto">
              <a:xfrm>
                <a:off x="2971800" y="4852441"/>
                <a:ext cx="4267200" cy="304800"/>
              </a:xfrm>
              <a:prstGeom prst="rect">
                <a:avLst/>
              </a:prstGeom>
              <a:gradFill flip="none" rotWithShape="1">
                <a:gsLst>
                  <a:gs pos="6000">
                    <a:schemeClr val="accent5">
                      <a:lumMod val="40000"/>
                      <a:lumOff val="60000"/>
                    </a:schemeClr>
                  </a:gs>
                  <a:gs pos="74000">
                    <a:schemeClr val="accent2">
                      <a:lumMod val="40000"/>
                      <a:lumOff val="60000"/>
                    </a:schemeClr>
                  </a:gs>
                  <a:gs pos="35000">
                    <a:schemeClr val="accent5">
                      <a:lumMod val="20000"/>
                      <a:lumOff val="80000"/>
                    </a:schemeClr>
                  </a:gs>
                  <a:gs pos="100000">
                    <a:schemeClr val="accent2">
                      <a:lumMod val="60000"/>
                      <a:lumOff val="40000"/>
                    </a:schemeClr>
                  </a:gs>
                </a:gsLst>
                <a:path path="circle">
                  <a:fillToRect l="100000" t="100000"/>
                </a:path>
                <a:tileRect r="-100000" b="-100000"/>
              </a:gradFill>
              <a:ln>
                <a:noFill/>
              </a:ln>
              <a:effectLst/>
              <a:extLst/>
            </p:spPr>
            <p:txBody>
              <a:bodyPr>
                <a:spAutoFit/>
              </a:bodyPr>
              <a:lstStyle/>
              <a:p>
                <a:pPr algn="ctr" eaLnBrk="0" hangingPunct="0">
                  <a:spcBef>
                    <a:spcPct val="50000"/>
                  </a:spcBef>
                </a:pPr>
                <a:r>
                  <a:rPr lang="en-US" altLang="en-US" sz="1400">
                    <a:latin typeface="Tahoma" panose="020B0604030504040204" pitchFamily="34" charset="0"/>
                  </a:rPr>
                  <a:t>XANTHAN</a:t>
                </a:r>
              </a:p>
            </p:txBody>
          </p:sp>
          <p:sp>
            <p:nvSpPr>
              <p:cNvPr id="37" name="Text Box 29"/>
              <p:cNvSpPr txBox="1">
                <a:spLocks noChangeArrowheads="1"/>
              </p:cNvSpPr>
              <p:nvPr/>
            </p:nvSpPr>
            <p:spPr bwMode="auto">
              <a:xfrm>
                <a:off x="2971800" y="5303291"/>
                <a:ext cx="4267200" cy="304800"/>
              </a:xfrm>
              <a:prstGeom prst="rect">
                <a:avLst/>
              </a:prstGeom>
              <a:gradFill flip="none" rotWithShape="1">
                <a:gsLst>
                  <a:gs pos="6000">
                    <a:schemeClr val="accent5">
                      <a:lumMod val="40000"/>
                      <a:lumOff val="60000"/>
                    </a:schemeClr>
                  </a:gs>
                  <a:gs pos="74000">
                    <a:schemeClr val="accent2">
                      <a:lumMod val="40000"/>
                      <a:lumOff val="60000"/>
                    </a:schemeClr>
                  </a:gs>
                  <a:gs pos="35000">
                    <a:schemeClr val="accent5">
                      <a:lumMod val="20000"/>
                      <a:lumOff val="80000"/>
                    </a:schemeClr>
                  </a:gs>
                  <a:gs pos="100000">
                    <a:schemeClr val="accent2">
                      <a:lumMod val="60000"/>
                      <a:lumOff val="40000"/>
                    </a:schemeClr>
                  </a:gs>
                </a:gsLst>
                <a:path path="circle">
                  <a:fillToRect l="100000" t="100000"/>
                </a:path>
                <a:tileRect r="-100000" b="-100000"/>
              </a:gradFill>
              <a:ln>
                <a:noFill/>
              </a:ln>
              <a:effectLst/>
              <a:extLst/>
            </p:spPr>
            <p:txBody>
              <a:bodyPr>
                <a:spAutoFit/>
              </a:bodyPr>
              <a:lstStyle/>
              <a:p>
                <a:pPr algn="ctr" eaLnBrk="0" hangingPunct="0">
                  <a:spcBef>
                    <a:spcPct val="50000"/>
                  </a:spcBef>
                </a:pPr>
                <a:r>
                  <a:rPr lang="en-US" altLang="en-US" sz="1400">
                    <a:latin typeface="Tahoma" panose="020B0604030504040204" pitchFamily="34" charset="0"/>
                  </a:rPr>
                  <a:t>GELLAN</a:t>
                </a:r>
              </a:p>
            </p:txBody>
          </p:sp>
          <p:sp>
            <p:nvSpPr>
              <p:cNvPr id="38" name="Text Box 29"/>
              <p:cNvSpPr txBox="1">
                <a:spLocks noChangeArrowheads="1"/>
              </p:cNvSpPr>
              <p:nvPr/>
            </p:nvSpPr>
            <p:spPr bwMode="auto">
              <a:xfrm>
                <a:off x="2971800" y="5728740"/>
                <a:ext cx="4267200" cy="304800"/>
              </a:xfrm>
              <a:prstGeom prst="rect">
                <a:avLst/>
              </a:prstGeom>
              <a:gradFill flip="none" rotWithShape="1">
                <a:gsLst>
                  <a:gs pos="6000">
                    <a:schemeClr val="accent5">
                      <a:lumMod val="40000"/>
                      <a:lumOff val="60000"/>
                    </a:schemeClr>
                  </a:gs>
                  <a:gs pos="74000">
                    <a:schemeClr val="accent2">
                      <a:lumMod val="40000"/>
                      <a:lumOff val="60000"/>
                    </a:schemeClr>
                  </a:gs>
                  <a:gs pos="35000">
                    <a:schemeClr val="accent5">
                      <a:lumMod val="20000"/>
                      <a:lumOff val="80000"/>
                    </a:schemeClr>
                  </a:gs>
                  <a:gs pos="100000">
                    <a:schemeClr val="accent2">
                      <a:lumMod val="60000"/>
                      <a:lumOff val="40000"/>
                    </a:schemeClr>
                  </a:gs>
                </a:gsLst>
                <a:path path="circle">
                  <a:fillToRect l="100000" t="100000"/>
                </a:path>
                <a:tileRect r="-100000" b="-100000"/>
              </a:gradFill>
              <a:ln>
                <a:noFill/>
              </a:ln>
              <a:effectLst/>
              <a:extLst/>
            </p:spPr>
            <p:txBody>
              <a:bodyPr>
                <a:spAutoFit/>
              </a:bodyPr>
              <a:lstStyle/>
              <a:p>
                <a:pPr algn="ctr" eaLnBrk="0" hangingPunct="0">
                  <a:spcBef>
                    <a:spcPct val="50000"/>
                  </a:spcBef>
                </a:pPr>
                <a:r>
                  <a:rPr lang="en-US" altLang="en-US" sz="1400">
                    <a:latin typeface="Tahoma" panose="020B0604030504040204" pitchFamily="34" charset="0"/>
                  </a:rPr>
                  <a:t>CITRI-FI</a:t>
                </a:r>
              </a:p>
            </p:txBody>
          </p:sp>
        </p:grpSp>
      </p:gr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4061873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a:t>Neutral pH Beverages</a:t>
            </a:r>
            <a:endParaRPr lang="en-US"/>
          </a:p>
        </p:txBody>
      </p:sp>
      <p:sp>
        <p:nvSpPr>
          <p:cNvPr id="6" name="Text Placeholder 5"/>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fld id="{5529F79D-EC42-41FC-B378-48B6D214FD27}" type="slidenum">
              <a:rPr lang="en-US" smtClean="0"/>
              <a:t>15</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68" y="39652"/>
            <a:ext cx="1688122" cy="1249210"/>
          </a:xfrm>
          <a:prstGeom prst="rect">
            <a:avLst/>
          </a:prstGeom>
        </p:spPr>
      </p:pic>
    </p:spTree>
    <p:extLst>
      <p:ext uri="{BB962C8B-B14F-4D97-AF65-F5344CB8AC3E}">
        <p14:creationId xmlns:p14="http://schemas.microsoft.com/office/powerpoint/2010/main" val="2145541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613" y="3497343"/>
            <a:ext cx="3230896" cy="1997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91138" name="Rectangle 2"/>
          <p:cNvSpPr>
            <a:spLocks noGrp="1" noChangeArrowheads="1"/>
          </p:cNvSpPr>
          <p:nvPr>
            <p:ph type="title"/>
          </p:nvPr>
        </p:nvSpPr>
        <p:spPr/>
        <p:txBody>
          <a:bodyPr>
            <a:normAutofit/>
          </a:bodyPr>
          <a:lstStyle/>
          <a:p>
            <a:r>
              <a:rPr lang="en-US" altLang="en-US"/>
              <a:t>Key Beverage Application Areas</a:t>
            </a:r>
          </a:p>
        </p:txBody>
      </p:sp>
      <p:sp>
        <p:nvSpPr>
          <p:cNvPr id="2" name="Text Placeholder 1"/>
          <p:cNvSpPr>
            <a:spLocks noGrp="1"/>
          </p:cNvSpPr>
          <p:nvPr>
            <p:ph type="body" idx="1"/>
          </p:nvPr>
        </p:nvSpPr>
        <p:spPr>
          <a:xfrm>
            <a:off x="629842" y="854299"/>
            <a:ext cx="3868340" cy="823912"/>
          </a:xfrm>
        </p:spPr>
        <p:txBody>
          <a:bodyPr/>
          <a:lstStyle/>
          <a:p>
            <a:r>
              <a:rPr lang="en-US" altLang="en-US"/>
              <a:t>Neutral pH RTD Beverages:</a:t>
            </a:r>
            <a:endParaRPr lang="en-US" altLang="en-US" sz="2000">
              <a:latin typeface="Tahoma" panose="020B0604030504040204" pitchFamily="34" charset="0"/>
            </a:endParaRPr>
          </a:p>
        </p:txBody>
      </p:sp>
      <p:sp>
        <p:nvSpPr>
          <p:cNvPr id="91139" name="Rectangle 3"/>
          <p:cNvSpPr>
            <a:spLocks noGrp="1" noChangeArrowheads="1"/>
          </p:cNvSpPr>
          <p:nvPr>
            <p:ph sz="half" idx="2"/>
          </p:nvPr>
        </p:nvSpPr>
        <p:spPr>
          <a:xfrm>
            <a:off x="428016" y="1729924"/>
            <a:ext cx="5038927" cy="3232995"/>
          </a:xfrm>
        </p:spPr>
        <p:txBody>
          <a:bodyPr>
            <a:normAutofit/>
          </a:bodyPr>
          <a:lstStyle/>
          <a:p>
            <a:pPr lvl="1">
              <a:lnSpc>
                <a:spcPct val="90000"/>
              </a:lnSpc>
              <a:buClr>
                <a:srgbClr val="EE8E00"/>
              </a:buClr>
              <a:buSzPct val="70000"/>
              <a:buFont typeface="Wingdings" panose="05000000000000000000" pitchFamily="2" charset="2"/>
              <a:buChar char="§"/>
            </a:pPr>
            <a:r>
              <a:rPr lang="en-US" altLang="en-US">
                <a:solidFill>
                  <a:srgbClr val="000099"/>
                </a:solidFill>
              </a:rPr>
              <a:t> </a:t>
            </a:r>
            <a:r>
              <a:rPr lang="en-US" altLang="en-US"/>
              <a:t>Chocolate Milk</a:t>
            </a:r>
          </a:p>
          <a:p>
            <a:pPr lvl="1">
              <a:lnSpc>
                <a:spcPct val="90000"/>
              </a:lnSpc>
              <a:buClr>
                <a:srgbClr val="EE8E00"/>
              </a:buClr>
              <a:buSzPct val="70000"/>
              <a:buFont typeface="Wingdings" panose="05000000000000000000" pitchFamily="2" charset="2"/>
              <a:buChar char="§"/>
            </a:pPr>
            <a:r>
              <a:rPr lang="en-US" altLang="en-US"/>
              <a:t> Soy Milk</a:t>
            </a:r>
          </a:p>
          <a:p>
            <a:pPr lvl="1">
              <a:lnSpc>
                <a:spcPct val="90000"/>
              </a:lnSpc>
              <a:buClr>
                <a:srgbClr val="EE8E00"/>
              </a:buClr>
              <a:buSzPct val="70000"/>
              <a:buFont typeface="Wingdings" panose="05000000000000000000" pitchFamily="2" charset="2"/>
              <a:buChar char="§"/>
            </a:pPr>
            <a:r>
              <a:rPr lang="en-US" altLang="en-US"/>
              <a:t> Coffee Drinks</a:t>
            </a:r>
          </a:p>
          <a:p>
            <a:pPr lvl="1">
              <a:lnSpc>
                <a:spcPct val="90000"/>
              </a:lnSpc>
              <a:buClr>
                <a:srgbClr val="EE8E00"/>
              </a:buClr>
              <a:buSzPct val="70000"/>
              <a:buFont typeface="Wingdings" panose="05000000000000000000" pitchFamily="2" charset="2"/>
              <a:buChar char="§"/>
            </a:pPr>
            <a:r>
              <a:rPr lang="en-US" altLang="en-US"/>
              <a:t> Nutritional Drinks</a:t>
            </a:r>
          </a:p>
          <a:p>
            <a:pPr lvl="1">
              <a:lnSpc>
                <a:spcPct val="90000"/>
              </a:lnSpc>
              <a:buClr>
                <a:srgbClr val="EE8E00"/>
              </a:buClr>
              <a:buSzPct val="70000"/>
              <a:buFont typeface="Wingdings" panose="05000000000000000000" pitchFamily="2" charset="2"/>
              <a:buChar char="§"/>
            </a:pPr>
            <a:r>
              <a:rPr lang="en-US" altLang="en-US"/>
              <a:t> Infant Formulas</a:t>
            </a:r>
          </a:p>
          <a:p>
            <a:pPr lvl="1">
              <a:lnSpc>
                <a:spcPct val="90000"/>
              </a:lnSpc>
              <a:buClr>
                <a:srgbClr val="EE8E00"/>
              </a:buClr>
              <a:buSzPct val="70000"/>
              <a:buFont typeface="Wingdings" panose="05000000000000000000" pitchFamily="2" charset="2"/>
              <a:buChar char="§"/>
            </a:pPr>
            <a:r>
              <a:rPr lang="en-US" altLang="en-US"/>
              <a:t> Meal Replacement Beverages</a:t>
            </a:r>
          </a:p>
          <a:p>
            <a:pPr lvl="1">
              <a:lnSpc>
                <a:spcPct val="90000"/>
              </a:lnSpc>
              <a:buClr>
                <a:srgbClr val="EE8E00"/>
              </a:buClr>
              <a:buSzPct val="70000"/>
              <a:buFont typeface="Wingdings" panose="05000000000000000000" pitchFamily="2" charset="2"/>
              <a:buChar char="§"/>
            </a:pPr>
            <a:r>
              <a:rPr lang="en-US" altLang="en-US"/>
              <a:t> Creamers</a:t>
            </a:r>
          </a:p>
          <a:p>
            <a:pPr lvl="1">
              <a:lnSpc>
                <a:spcPct val="90000"/>
              </a:lnSpc>
              <a:buClr>
                <a:srgbClr val="EE8E00"/>
              </a:buClr>
              <a:buSzPct val="70000"/>
              <a:buFont typeface="Wingdings" panose="05000000000000000000" pitchFamily="2" charset="2"/>
              <a:buChar char="§"/>
            </a:pPr>
            <a:r>
              <a:rPr lang="en-US" altLang="en-US"/>
              <a:t> Milk Shakes</a:t>
            </a:r>
          </a:p>
          <a:p>
            <a:pPr>
              <a:buFont typeface="Wingdings" panose="05000000000000000000" pitchFamily="2" charset="2"/>
              <a:buNone/>
            </a:pPr>
            <a:endParaRPr lang="en-US" altLang="en-US" sz="2900" b="1">
              <a:latin typeface="Tahoma" panose="020B0604030504040204" pitchFamily="34" charset="0"/>
            </a:endParaRPr>
          </a:p>
        </p:txBody>
      </p:sp>
      <p:sp>
        <p:nvSpPr>
          <p:cNvPr id="3" name="Text Placeholder 2"/>
          <p:cNvSpPr>
            <a:spLocks noGrp="1"/>
          </p:cNvSpPr>
          <p:nvPr>
            <p:ph type="body" sz="quarter" idx="3"/>
          </p:nvPr>
        </p:nvSpPr>
        <p:spPr>
          <a:xfrm>
            <a:off x="4629150" y="854299"/>
            <a:ext cx="3887391" cy="823912"/>
          </a:xfrm>
        </p:spPr>
        <p:txBody>
          <a:bodyPr/>
          <a:lstStyle/>
          <a:p>
            <a:r>
              <a:rPr lang="en-US" altLang="en-US"/>
              <a:t>Desired Functionality:</a:t>
            </a:r>
          </a:p>
        </p:txBody>
      </p:sp>
      <p:sp>
        <p:nvSpPr>
          <p:cNvPr id="4" name="Content Placeholder 3"/>
          <p:cNvSpPr>
            <a:spLocks noGrp="1"/>
          </p:cNvSpPr>
          <p:nvPr>
            <p:ph sz="quarter" idx="4"/>
          </p:nvPr>
        </p:nvSpPr>
        <p:spPr>
          <a:xfrm>
            <a:off x="4629150" y="1678211"/>
            <a:ext cx="3887391" cy="3232995"/>
          </a:xfrm>
        </p:spPr>
        <p:txBody>
          <a:bodyPr/>
          <a:lstStyle/>
          <a:p>
            <a:pPr>
              <a:buClr>
                <a:srgbClr val="EE8E00"/>
              </a:buClr>
              <a:buSzPct val="70000"/>
              <a:buFont typeface="Wingdings" panose="05000000000000000000" pitchFamily="2" charset="2"/>
              <a:buChar char="§"/>
            </a:pPr>
            <a:r>
              <a:rPr lang="en-US" altLang="en-US" sz="2000"/>
              <a:t>Viscosity/ mouthfeel</a:t>
            </a:r>
          </a:p>
          <a:p>
            <a:pPr>
              <a:buClr>
                <a:srgbClr val="EE8E00"/>
              </a:buClr>
              <a:buSzPct val="70000"/>
              <a:buFont typeface="Wingdings" panose="05000000000000000000" pitchFamily="2" charset="2"/>
              <a:buChar char="§"/>
            </a:pPr>
            <a:r>
              <a:rPr lang="en-US" altLang="en-US" sz="2000"/>
              <a:t>Suspension</a:t>
            </a:r>
          </a:p>
          <a:p>
            <a:pPr>
              <a:buClr>
                <a:srgbClr val="EE8E00"/>
              </a:buClr>
              <a:buSzPct val="70000"/>
              <a:buFont typeface="Wingdings" panose="05000000000000000000" pitchFamily="2" charset="2"/>
              <a:buChar char="§"/>
            </a:pPr>
            <a:r>
              <a:rPr lang="en-US" altLang="en-US" sz="2000"/>
              <a:t>Protein stabilization</a:t>
            </a:r>
          </a:p>
          <a:p>
            <a:pPr>
              <a:buClr>
                <a:srgbClr val="EE8E00"/>
              </a:buClr>
              <a:buSzPct val="70000"/>
              <a:buFont typeface="Wingdings" panose="05000000000000000000" pitchFamily="2" charset="2"/>
              <a:buChar char="§"/>
            </a:pPr>
            <a:r>
              <a:rPr lang="en-US" altLang="en-US" sz="2000"/>
              <a:t>Emulsification of fat</a:t>
            </a:r>
          </a:p>
          <a:p>
            <a:endParaRPr lang="en-US"/>
          </a:p>
        </p:txBody>
      </p:sp>
      <p:sp>
        <p:nvSpPr>
          <p:cNvPr id="5" name="Footer Placeholder 4"/>
          <p:cNvSpPr>
            <a:spLocks noGrp="1"/>
          </p:cNvSpPr>
          <p:nvPr>
            <p:ph type="ftr" sz="quarter" idx="11"/>
          </p:nvPr>
        </p:nvSpPr>
        <p:spPr/>
        <p:txBody>
          <a:bodyPr/>
          <a:lstStyle/>
          <a:p>
            <a:fld id="{327E0216-7970-4ECC-A6D0-1F31DB3DFEA1}" type="slidenum">
              <a:rPr lang="en-US" smtClean="0"/>
              <a:t>16</a:t>
            </a:fld>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92" y="5568818"/>
            <a:ext cx="1688122" cy="1249210"/>
          </a:xfrm>
          <a:prstGeom prst="rect">
            <a:avLst/>
          </a:prstGeom>
        </p:spPr>
      </p:pic>
    </p:spTree>
    <p:extLst>
      <p:ext uri="{BB962C8B-B14F-4D97-AF65-F5344CB8AC3E}">
        <p14:creationId xmlns:p14="http://schemas.microsoft.com/office/powerpoint/2010/main" val="1783502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1027"/>
          <p:cNvSpPr>
            <a:spLocks noGrp="1" noChangeArrowheads="1"/>
          </p:cNvSpPr>
          <p:nvPr>
            <p:ph type="title"/>
          </p:nvPr>
        </p:nvSpPr>
        <p:spPr/>
        <p:txBody>
          <a:bodyPr>
            <a:normAutofit/>
          </a:bodyPr>
          <a:lstStyle/>
          <a:p>
            <a:r>
              <a:rPr lang="en-US" altLang="en-US"/>
              <a:t>Key Beverage Application Areas</a:t>
            </a:r>
          </a:p>
        </p:txBody>
      </p:sp>
      <p:sp>
        <p:nvSpPr>
          <p:cNvPr id="157700" name="Rectangle 1028"/>
          <p:cNvSpPr>
            <a:spLocks noGrp="1" noChangeArrowheads="1"/>
          </p:cNvSpPr>
          <p:nvPr>
            <p:ph idx="1"/>
          </p:nvPr>
        </p:nvSpPr>
        <p:spPr>
          <a:xfrm>
            <a:off x="276225" y="1696825"/>
            <a:ext cx="7886700" cy="4419864"/>
          </a:xfrm>
        </p:spPr>
        <p:txBody>
          <a:bodyPr vert="horz" lIns="91440" tIns="45720" rIns="91440" bIns="45720" rtlCol="0" anchor="t">
            <a:normAutofit fontScale="77500" lnSpcReduction="20000"/>
          </a:bodyPr>
          <a:lstStyle/>
          <a:p>
            <a:pPr>
              <a:buNone/>
            </a:pPr>
            <a:r>
              <a:rPr lang="en-US" altLang="en-US" sz="3400" b="1"/>
              <a:t>Neutral pH RTD Beverages</a:t>
            </a:r>
          </a:p>
          <a:p>
            <a:pPr>
              <a:buNone/>
            </a:pPr>
            <a:r>
              <a:rPr lang="en-US" sz="3500"/>
              <a:t>Typical Ingredient Choices</a:t>
            </a:r>
          </a:p>
          <a:p>
            <a:pPr marL="857250" lvl="1">
              <a:lnSpc>
                <a:spcPct val="90000"/>
              </a:lnSpc>
              <a:buClr>
                <a:srgbClr val="EE8E00"/>
              </a:buClr>
              <a:buSzPct val="70000"/>
              <a:buFont typeface="Wingdings" panose="05000000000000000000" pitchFamily="2" charset="2"/>
              <a:buChar char="§"/>
            </a:pPr>
            <a:r>
              <a:rPr lang="en-US" altLang="en-US"/>
              <a:t>Milk/Creamers</a:t>
            </a:r>
          </a:p>
          <a:p>
            <a:pPr lvl="2">
              <a:lnSpc>
                <a:spcPct val="90000"/>
              </a:lnSpc>
              <a:buClr>
                <a:srgbClr val="EE8E00"/>
              </a:buClr>
              <a:buSzPct val="70000"/>
            </a:pPr>
            <a:r>
              <a:rPr lang="en-US" altLang="en-US"/>
              <a:t>Carrageenan </a:t>
            </a:r>
          </a:p>
          <a:p>
            <a:pPr lvl="2">
              <a:lnSpc>
                <a:spcPct val="90000"/>
              </a:lnSpc>
              <a:buClr>
                <a:srgbClr val="EE8E00"/>
              </a:buClr>
              <a:buSzPct val="70000"/>
            </a:pPr>
            <a:r>
              <a:rPr lang="en-US" altLang="en-US"/>
              <a:t>Gellan gum system </a:t>
            </a:r>
          </a:p>
          <a:p>
            <a:pPr lvl="2">
              <a:lnSpc>
                <a:spcPct val="90000"/>
              </a:lnSpc>
              <a:buClr>
                <a:srgbClr val="EE8E00"/>
              </a:buClr>
              <a:buSzPct val="70000"/>
            </a:pPr>
            <a:r>
              <a:rPr lang="en-US" altLang="en-US"/>
              <a:t>CMC/MCC</a:t>
            </a:r>
          </a:p>
          <a:p>
            <a:pPr lvl="2">
              <a:lnSpc>
                <a:spcPct val="90000"/>
              </a:lnSpc>
              <a:buClr>
                <a:srgbClr val="EE8E00"/>
              </a:buClr>
              <a:buSzPct val="70000"/>
            </a:pPr>
            <a:r>
              <a:rPr lang="en-US" altLang="en-US"/>
              <a:t>Locust bean gum</a:t>
            </a:r>
          </a:p>
          <a:p>
            <a:pPr lvl="2">
              <a:lnSpc>
                <a:spcPct val="90000"/>
              </a:lnSpc>
              <a:buClr>
                <a:srgbClr val="EE8E00"/>
              </a:buClr>
              <a:buSzPct val="70000"/>
            </a:pPr>
            <a:r>
              <a:rPr lang="en-US" altLang="en-US"/>
              <a:t>Guar gum</a:t>
            </a:r>
          </a:p>
          <a:p>
            <a:pPr lvl="2">
              <a:lnSpc>
                <a:spcPct val="90000"/>
              </a:lnSpc>
              <a:buClr>
                <a:srgbClr val="EE8E00"/>
              </a:buClr>
              <a:buSzPct val="70000"/>
            </a:pPr>
            <a:r>
              <a:rPr lang="en-US" altLang="en-US"/>
              <a:t>Mono and diglycerides</a:t>
            </a:r>
          </a:p>
          <a:p>
            <a:pPr marL="857250" lvl="1">
              <a:lnSpc>
                <a:spcPct val="90000"/>
              </a:lnSpc>
              <a:buClr>
                <a:srgbClr val="EE8E00"/>
              </a:buClr>
              <a:buSzPct val="70000"/>
              <a:buFont typeface="Wingdings" panose="05000000000000000000" pitchFamily="2" charset="2"/>
              <a:buChar char="§"/>
            </a:pPr>
            <a:r>
              <a:rPr lang="en-US" altLang="en-US"/>
              <a:t>Soy/Nut Milks</a:t>
            </a:r>
          </a:p>
          <a:p>
            <a:pPr lvl="2">
              <a:lnSpc>
                <a:spcPct val="90000"/>
              </a:lnSpc>
              <a:buClr>
                <a:srgbClr val="EE8E00"/>
              </a:buClr>
              <a:buSzPct val="70000"/>
            </a:pPr>
            <a:r>
              <a:rPr lang="en-US" altLang="en-US"/>
              <a:t>Carrageenan</a:t>
            </a:r>
          </a:p>
          <a:p>
            <a:pPr lvl="2">
              <a:lnSpc>
                <a:spcPct val="90000"/>
              </a:lnSpc>
              <a:buClr>
                <a:srgbClr val="EE8E00"/>
              </a:buClr>
              <a:buSzPct val="70000"/>
            </a:pPr>
            <a:r>
              <a:rPr lang="en-US" altLang="en-US"/>
              <a:t>Gellan gum system</a:t>
            </a:r>
          </a:p>
          <a:p>
            <a:pPr lvl="2">
              <a:lnSpc>
                <a:spcPct val="90000"/>
              </a:lnSpc>
              <a:buClr>
                <a:srgbClr val="EE8E00"/>
              </a:buClr>
              <a:buSzPct val="70000"/>
            </a:pPr>
            <a:r>
              <a:rPr lang="en-US" altLang="en-US"/>
              <a:t>Xanthan gum</a:t>
            </a:r>
          </a:p>
          <a:p>
            <a:pPr lvl="2">
              <a:lnSpc>
                <a:spcPct val="90000"/>
              </a:lnSpc>
              <a:buClr>
                <a:srgbClr val="EE8E00"/>
              </a:buClr>
              <a:buSzPct val="70000"/>
            </a:pPr>
            <a:r>
              <a:rPr lang="en-US" altLang="en-US"/>
              <a:t>Guar gum</a:t>
            </a:r>
          </a:p>
          <a:p>
            <a:pPr lvl="2">
              <a:lnSpc>
                <a:spcPct val="90000"/>
              </a:lnSpc>
              <a:buClr>
                <a:srgbClr val="EE8E00"/>
              </a:buClr>
              <a:buSzPct val="70000"/>
            </a:pPr>
            <a:r>
              <a:rPr lang="en-US" altLang="en-US"/>
              <a:t>Locust bean gum</a:t>
            </a:r>
          </a:p>
          <a:p>
            <a:pPr lvl="2">
              <a:lnSpc>
                <a:spcPct val="90000"/>
              </a:lnSpc>
              <a:buClr>
                <a:srgbClr val="EE8E00"/>
              </a:buClr>
              <a:buSzPct val="70000"/>
            </a:pPr>
            <a:r>
              <a:rPr lang="en-US" altLang="en-US"/>
              <a:t>CMC/MCC</a:t>
            </a:r>
          </a:p>
          <a:p>
            <a:pPr lvl="2">
              <a:lnSpc>
                <a:spcPct val="90000"/>
              </a:lnSpc>
              <a:buClr>
                <a:srgbClr val="EE8E00"/>
              </a:buClr>
              <a:buSzPct val="70000"/>
            </a:pPr>
            <a:r>
              <a:rPr lang="en-US" altLang="en-US"/>
              <a:t>Lecithin</a:t>
            </a:r>
          </a:p>
          <a:p>
            <a:pPr lvl="2">
              <a:lnSpc>
                <a:spcPct val="90000"/>
              </a:lnSpc>
              <a:buClr>
                <a:srgbClr val="EE8E00"/>
              </a:buClr>
              <a:buSzPct val="70000"/>
            </a:pPr>
            <a:endParaRPr lang="en-US" altLang="en-US"/>
          </a:p>
          <a:p>
            <a:pPr>
              <a:buFont typeface="Wingdings" panose="05000000000000000000" pitchFamily="2" charset="2"/>
              <a:buNone/>
            </a:pPr>
            <a:endParaRPr lang="en-US" altLang="en-US" sz="2900">
              <a:latin typeface="Tahoma" panose="020B0604030504040204" pitchFamily="34" charset="0"/>
            </a:endParaRPr>
          </a:p>
        </p:txBody>
      </p:sp>
      <p:sp>
        <p:nvSpPr>
          <p:cNvPr id="3" name="TextBox 2"/>
          <p:cNvSpPr txBox="1"/>
          <p:nvPr/>
        </p:nvSpPr>
        <p:spPr>
          <a:xfrm>
            <a:off x="0" y="1124761"/>
            <a:ext cx="7871381" cy="492443"/>
          </a:xfrm>
          <a:prstGeom prst="rect">
            <a:avLst/>
          </a:prstGeom>
          <a:noFill/>
        </p:spPr>
        <p:txBody>
          <a:bodyPr wrap="square" rtlCol="0">
            <a:spAutoFit/>
          </a:bodyPr>
          <a:lstStyle/>
          <a:p>
            <a:r>
              <a:rPr lang="en-US" sz="2600" b="1">
                <a:solidFill>
                  <a:schemeClr val="accent6">
                    <a:lumMod val="50000"/>
                  </a:schemeClr>
                </a:solidFill>
              </a:rPr>
              <a:t>Citri-Fi® can provide mouthfeel in each these systems.</a:t>
            </a:r>
          </a:p>
        </p:txBody>
      </p:sp>
      <p:sp>
        <p:nvSpPr>
          <p:cNvPr id="4" name="Footer Placeholder 3"/>
          <p:cNvSpPr>
            <a:spLocks noGrp="1"/>
          </p:cNvSpPr>
          <p:nvPr>
            <p:ph type="ftr" sz="quarter" idx="11"/>
          </p:nvPr>
        </p:nvSpPr>
        <p:spPr/>
        <p:txBody>
          <a:bodyPr/>
          <a:lstStyle/>
          <a:p>
            <a:fld id="{3B87ADE8-362D-49B7-8013-B2402097C5DC}" type="slidenum">
              <a:rPr lang="en-US" smtClean="0"/>
              <a:t>17</a:t>
            </a:fld>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7878" y="2201202"/>
            <a:ext cx="2795047" cy="2795047"/>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4158327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Neutral Dairy—Processing </a:t>
            </a:r>
          </a:p>
        </p:txBody>
      </p:sp>
      <p:sp>
        <p:nvSpPr>
          <p:cNvPr id="3" name="Content Placeholder 2"/>
          <p:cNvSpPr>
            <a:spLocks noGrp="1"/>
          </p:cNvSpPr>
          <p:nvPr>
            <p:ph idx="1"/>
          </p:nvPr>
        </p:nvSpPr>
        <p:spPr/>
        <p:txBody>
          <a:bodyPr>
            <a:normAutofit lnSpcReduction="10000"/>
          </a:bodyPr>
          <a:lstStyle/>
          <a:p>
            <a:r>
              <a:rPr lang="en-US"/>
              <a:t>Stabilizing system selection based on processing</a:t>
            </a:r>
          </a:p>
          <a:p>
            <a:pPr lvl="1"/>
            <a:r>
              <a:rPr lang="en-US"/>
              <a:t>UHT/HTST</a:t>
            </a:r>
          </a:p>
          <a:p>
            <a:pPr lvl="2"/>
            <a:r>
              <a:rPr lang="en-US"/>
              <a:t>Carrageenan (deposit &lt;25⁰ C)</a:t>
            </a:r>
          </a:p>
          <a:p>
            <a:pPr lvl="2"/>
            <a:r>
              <a:rPr lang="en-US"/>
              <a:t>High acyl gellan gum system </a:t>
            </a:r>
          </a:p>
          <a:p>
            <a:pPr lvl="1"/>
            <a:r>
              <a:rPr lang="en-US"/>
              <a:t>Retort (e.g. Starbucks Frappucino®)</a:t>
            </a:r>
          </a:p>
          <a:p>
            <a:pPr lvl="2"/>
            <a:r>
              <a:rPr lang="en-US"/>
              <a:t>Pectin</a:t>
            </a:r>
          </a:p>
          <a:p>
            <a:pPr lvl="2"/>
            <a:r>
              <a:rPr lang="en-US"/>
              <a:t>Citri-Fi</a:t>
            </a:r>
          </a:p>
          <a:p>
            <a:pPr lvl="1"/>
            <a:r>
              <a:rPr lang="en-US"/>
              <a:t>Spray drying </a:t>
            </a:r>
          </a:p>
          <a:p>
            <a:pPr lvl="2"/>
            <a:r>
              <a:rPr lang="en-US"/>
              <a:t>Maltodextrin</a:t>
            </a:r>
          </a:p>
          <a:p>
            <a:pPr lvl="2"/>
            <a:r>
              <a:rPr lang="en-US"/>
              <a:t>Xanthan</a:t>
            </a:r>
          </a:p>
          <a:p>
            <a:pPr lvl="2"/>
            <a:r>
              <a:rPr lang="en-US"/>
              <a:t>CMC/MCC</a:t>
            </a:r>
          </a:p>
          <a:p>
            <a:pPr lvl="2"/>
            <a:r>
              <a:rPr lang="en-US"/>
              <a:t>Carrageenan</a:t>
            </a:r>
          </a:p>
        </p:txBody>
      </p:sp>
      <p:sp>
        <p:nvSpPr>
          <p:cNvPr id="4" name="Footer Placeholder 3"/>
          <p:cNvSpPr>
            <a:spLocks noGrp="1"/>
          </p:cNvSpPr>
          <p:nvPr>
            <p:ph type="ftr" sz="quarter" idx="11"/>
          </p:nvPr>
        </p:nvSpPr>
        <p:spPr/>
        <p:txBody>
          <a:bodyPr/>
          <a:lstStyle/>
          <a:p>
            <a:fld id="{F5FF6823-6729-46B1-9AC3-C0A450874C0D}" type="slidenum">
              <a:rPr lang="en-US" smtClean="0"/>
              <a:pPr/>
              <a:t>18</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1781548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normAutofit fontScale="90000"/>
          </a:bodyPr>
          <a:lstStyle/>
          <a:p>
            <a:r>
              <a:rPr lang="en-US" altLang="en-US"/>
              <a:t>Typical Process for Neutral pH Protein Beverages</a:t>
            </a:r>
          </a:p>
        </p:txBody>
      </p:sp>
      <p:sp>
        <p:nvSpPr>
          <p:cNvPr id="3" name="Footer Placeholder 2"/>
          <p:cNvSpPr>
            <a:spLocks noGrp="1"/>
          </p:cNvSpPr>
          <p:nvPr>
            <p:ph type="ftr" sz="quarter" idx="11"/>
          </p:nvPr>
        </p:nvSpPr>
        <p:spPr/>
        <p:txBody>
          <a:bodyPr/>
          <a:lstStyle/>
          <a:p>
            <a:fld id="{D2E70260-F4AA-4CBB-9D5E-F4738AD11E3F}" type="slidenum">
              <a:rPr lang="en-US" smtClean="0"/>
              <a:pPr/>
              <a:t>19</a:t>
            </a:fld>
            <a:endParaRPr lang="en-US"/>
          </a:p>
        </p:txBody>
      </p:sp>
      <p:sp>
        <p:nvSpPr>
          <p:cNvPr id="176132" name="Text Box 4"/>
          <p:cNvSpPr txBox="1">
            <a:spLocks noChangeArrowheads="1"/>
          </p:cNvSpPr>
          <p:nvPr/>
        </p:nvSpPr>
        <p:spPr bwMode="auto">
          <a:xfrm>
            <a:off x="1219200" y="1434824"/>
            <a:ext cx="2667000" cy="6508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Blend </a:t>
            </a:r>
            <a:r>
              <a:rPr lang="en-US" altLang="en-US"/>
              <a:t>gum system</a:t>
            </a:r>
            <a:r>
              <a:rPr lang="en-US" altLang="en-US" sz="1800"/>
              <a:t> with dry ingredients</a:t>
            </a:r>
          </a:p>
        </p:txBody>
      </p:sp>
      <p:sp>
        <p:nvSpPr>
          <p:cNvPr id="176133" name="Text Box 5"/>
          <p:cNvSpPr txBox="1">
            <a:spLocks noChangeArrowheads="1"/>
          </p:cNvSpPr>
          <p:nvPr/>
        </p:nvSpPr>
        <p:spPr bwMode="auto">
          <a:xfrm>
            <a:off x="4572000" y="1434824"/>
            <a:ext cx="1828800" cy="6508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Disperse into milk/soy/nut milk</a:t>
            </a:r>
          </a:p>
        </p:txBody>
      </p:sp>
      <p:sp>
        <p:nvSpPr>
          <p:cNvPr id="176134" name="Text Box 6"/>
          <p:cNvSpPr txBox="1">
            <a:spLocks noChangeArrowheads="1"/>
          </p:cNvSpPr>
          <p:nvPr/>
        </p:nvSpPr>
        <p:spPr bwMode="auto">
          <a:xfrm>
            <a:off x="1295400" y="2349224"/>
            <a:ext cx="3048000" cy="376238"/>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Preheater 190°F (88°C)</a:t>
            </a:r>
          </a:p>
        </p:txBody>
      </p:sp>
      <p:sp>
        <p:nvSpPr>
          <p:cNvPr id="176135" name="Text Box 7"/>
          <p:cNvSpPr txBox="1">
            <a:spLocks noChangeArrowheads="1"/>
          </p:cNvSpPr>
          <p:nvPr/>
        </p:nvSpPr>
        <p:spPr bwMode="auto">
          <a:xfrm>
            <a:off x="3048000" y="3035024"/>
            <a:ext cx="3505200" cy="788988"/>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Homogenization 2000 psi</a:t>
            </a:r>
          </a:p>
          <a:p>
            <a:pPr algn="ctr">
              <a:spcBef>
                <a:spcPct val="50000"/>
              </a:spcBef>
            </a:pPr>
            <a:r>
              <a:rPr lang="en-US" altLang="en-US" sz="1800"/>
              <a:t>1500 1</a:t>
            </a:r>
            <a:r>
              <a:rPr lang="en-US" altLang="en-US" sz="1800" baseline="30000"/>
              <a:t>st</a:t>
            </a:r>
            <a:r>
              <a:rPr lang="en-US" altLang="en-US" sz="1800"/>
              <a:t> stage 500 2</a:t>
            </a:r>
            <a:r>
              <a:rPr lang="en-US" altLang="en-US" sz="1800" baseline="30000"/>
              <a:t>nd</a:t>
            </a:r>
            <a:r>
              <a:rPr lang="en-US" altLang="en-US" sz="1800"/>
              <a:t> stage</a:t>
            </a:r>
          </a:p>
        </p:txBody>
      </p:sp>
      <p:sp>
        <p:nvSpPr>
          <p:cNvPr id="176136" name="Text Box 8"/>
          <p:cNvSpPr txBox="1">
            <a:spLocks noChangeArrowheads="1"/>
          </p:cNvSpPr>
          <p:nvPr/>
        </p:nvSpPr>
        <p:spPr bwMode="auto">
          <a:xfrm>
            <a:off x="4191000" y="4136749"/>
            <a:ext cx="2667000" cy="6508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Final heater 286°F (141°C) 4.5 sec</a:t>
            </a:r>
          </a:p>
        </p:txBody>
      </p:sp>
      <p:sp>
        <p:nvSpPr>
          <p:cNvPr id="176138" name="Text Box 10"/>
          <p:cNvSpPr txBox="1">
            <a:spLocks noChangeArrowheads="1"/>
          </p:cNvSpPr>
          <p:nvPr/>
        </p:nvSpPr>
        <p:spPr bwMode="auto">
          <a:xfrm>
            <a:off x="4724400" y="5127349"/>
            <a:ext cx="3048000" cy="646331"/>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spAutoFit/>
          </a:bodyPr>
          <a:lstStyle/>
          <a:p>
            <a:pPr algn="ctr">
              <a:spcBef>
                <a:spcPct val="50000"/>
              </a:spcBef>
            </a:pPr>
            <a:r>
              <a:rPr lang="en-US" altLang="en-US" sz="1800"/>
              <a:t>Cool to below 25°C and aseptically fill </a:t>
            </a:r>
          </a:p>
        </p:txBody>
      </p:sp>
      <p:sp>
        <p:nvSpPr>
          <p:cNvPr id="176139" name="Line 11"/>
          <p:cNvSpPr>
            <a:spLocks noChangeShapeType="1"/>
          </p:cNvSpPr>
          <p:nvPr/>
        </p:nvSpPr>
        <p:spPr bwMode="auto">
          <a:xfrm>
            <a:off x="3886200" y="1663424"/>
            <a:ext cx="6858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0" name="Line 12"/>
          <p:cNvSpPr>
            <a:spLocks noChangeShapeType="1"/>
          </p:cNvSpPr>
          <p:nvPr/>
        </p:nvSpPr>
        <p:spPr bwMode="auto">
          <a:xfrm>
            <a:off x="6400800" y="1663424"/>
            <a:ext cx="12192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1" name="Line 13"/>
          <p:cNvSpPr>
            <a:spLocks noChangeShapeType="1"/>
          </p:cNvSpPr>
          <p:nvPr/>
        </p:nvSpPr>
        <p:spPr bwMode="auto">
          <a:xfrm>
            <a:off x="7620000" y="1663424"/>
            <a:ext cx="0" cy="91440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2" name="Line 14"/>
          <p:cNvSpPr>
            <a:spLocks noChangeShapeType="1"/>
          </p:cNvSpPr>
          <p:nvPr/>
        </p:nvSpPr>
        <p:spPr bwMode="auto">
          <a:xfrm flipH="1">
            <a:off x="4343400" y="2577824"/>
            <a:ext cx="32766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7" name="Text Box 19"/>
          <p:cNvSpPr txBox="1">
            <a:spLocks noChangeArrowheads="1"/>
          </p:cNvSpPr>
          <p:nvPr/>
        </p:nvSpPr>
        <p:spPr bwMode="auto">
          <a:xfrm>
            <a:off x="4860925" y="2231749"/>
            <a:ext cx="236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0"/>
              <a:t>Pumped to UHT Unit</a:t>
            </a:r>
          </a:p>
        </p:txBody>
      </p:sp>
      <p:sp>
        <p:nvSpPr>
          <p:cNvPr id="176148" name="Line 20"/>
          <p:cNvSpPr>
            <a:spLocks noChangeShapeType="1"/>
          </p:cNvSpPr>
          <p:nvPr/>
        </p:nvSpPr>
        <p:spPr bwMode="auto">
          <a:xfrm>
            <a:off x="3276600" y="2730224"/>
            <a:ext cx="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9" name="Line 21"/>
          <p:cNvSpPr>
            <a:spLocks noChangeShapeType="1"/>
          </p:cNvSpPr>
          <p:nvPr/>
        </p:nvSpPr>
        <p:spPr bwMode="auto">
          <a:xfrm>
            <a:off x="4419600" y="3831949"/>
            <a:ext cx="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51" name="Line 23"/>
          <p:cNvSpPr>
            <a:spLocks noChangeShapeType="1"/>
          </p:cNvSpPr>
          <p:nvPr/>
        </p:nvSpPr>
        <p:spPr bwMode="auto">
          <a:xfrm>
            <a:off x="5029200" y="4787624"/>
            <a:ext cx="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43" y="5607751"/>
            <a:ext cx="1688122" cy="1249210"/>
          </a:xfrm>
          <a:prstGeom prst="rect">
            <a:avLst/>
          </a:prstGeom>
        </p:spPr>
      </p:pic>
    </p:spTree>
    <p:extLst>
      <p:ext uri="{BB962C8B-B14F-4D97-AF65-F5344CB8AC3E}">
        <p14:creationId xmlns:p14="http://schemas.microsoft.com/office/powerpoint/2010/main" val="3695899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Topics</a:t>
            </a:r>
          </a:p>
        </p:txBody>
      </p:sp>
      <p:sp>
        <p:nvSpPr>
          <p:cNvPr id="4" name="Content Placeholder 3"/>
          <p:cNvSpPr>
            <a:spLocks noGrp="1"/>
          </p:cNvSpPr>
          <p:nvPr>
            <p:ph idx="1"/>
          </p:nvPr>
        </p:nvSpPr>
        <p:spPr/>
        <p:txBody>
          <a:bodyPr>
            <a:normAutofit fontScale="92500" lnSpcReduction="20000"/>
          </a:bodyPr>
          <a:lstStyle/>
          <a:p>
            <a:r>
              <a:rPr lang="en-US"/>
              <a:t>Market Trends</a:t>
            </a:r>
          </a:p>
          <a:p>
            <a:r>
              <a:rPr lang="en-US"/>
              <a:t>Citri-Fi Portfolio Review</a:t>
            </a:r>
          </a:p>
          <a:p>
            <a:r>
              <a:rPr lang="en-US"/>
              <a:t>Technical Overview</a:t>
            </a:r>
          </a:p>
          <a:p>
            <a:pPr lvl="1"/>
            <a:r>
              <a:rPr lang="en-US"/>
              <a:t>Citri-Fi Composition &amp; Functionality</a:t>
            </a:r>
          </a:p>
          <a:p>
            <a:pPr lvl="1"/>
            <a:r>
              <a:rPr lang="en-US"/>
              <a:t>Neutral pH Beverages</a:t>
            </a:r>
          </a:p>
          <a:p>
            <a:pPr lvl="1"/>
            <a:r>
              <a:rPr lang="en-US"/>
              <a:t>Acid pH Beverages</a:t>
            </a:r>
          </a:p>
          <a:p>
            <a:pPr lvl="1"/>
            <a:r>
              <a:rPr lang="en-US"/>
              <a:t>Plating Oil-based Beverage Ingredients</a:t>
            </a:r>
          </a:p>
          <a:p>
            <a:pPr lvl="1"/>
            <a:r>
              <a:rPr lang="en-US"/>
              <a:t>Clouding Functionalities</a:t>
            </a:r>
          </a:p>
          <a:p>
            <a:pPr lvl="1"/>
            <a:r>
              <a:rPr lang="en-US"/>
              <a:t>Partial Pulp Replacement</a:t>
            </a:r>
          </a:p>
          <a:p>
            <a:r>
              <a:rPr lang="en-US"/>
              <a:t>Summary</a:t>
            </a:r>
          </a:p>
          <a:p>
            <a:r>
              <a:rPr lang="en-US"/>
              <a:t>Q&amp;A</a:t>
            </a:r>
          </a:p>
          <a:p>
            <a:endParaRPr lang="en-US"/>
          </a:p>
          <a:p>
            <a:pPr lvl="1"/>
            <a:endParaRPr lang="en-US"/>
          </a:p>
          <a:p>
            <a:pPr lvl="1"/>
            <a:endParaRPr lang="en-US"/>
          </a:p>
          <a:p>
            <a:pPr lvl="1"/>
            <a:endParaRPr lang="en-US"/>
          </a:p>
        </p:txBody>
      </p:sp>
      <p:sp>
        <p:nvSpPr>
          <p:cNvPr id="2" name="Footer Placeholder 1"/>
          <p:cNvSpPr>
            <a:spLocks noGrp="1"/>
          </p:cNvSpPr>
          <p:nvPr>
            <p:ph type="ftr" sz="quarter" idx="11"/>
          </p:nvPr>
        </p:nvSpPr>
        <p:spPr/>
        <p:txBody>
          <a:bodyPr/>
          <a:lstStyle/>
          <a:p>
            <a:fld id="{6403270E-2983-40B2-B85A-C1197471631F}" type="slidenum">
              <a:rPr lang="en-US" smtClean="0"/>
              <a:t>2</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1814" y="5575030"/>
            <a:ext cx="1688122" cy="1249210"/>
          </a:xfrm>
          <a:prstGeom prst="rect">
            <a:avLst/>
          </a:prstGeom>
        </p:spPr>
      </p:pic>
    </p:spTree>
    <p:extLst>
      <p:ext uri="{BB962C8B-B14F-4D97-AF65-F5344CB8AC3E}">
        <p14:creationId xmlns:p14="http://schemas.microsoft.com/office/powerpoint/2010/main" val="18265207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normAutofit fontScale="90000"/>
          </a:bodyPr>
          <a:lstStyle/>
          <a:p>
            <a:r>
              <a:rPr lang="en-US" altLang="en-US"/>
              <a:t>Pasteurization/</a:t>
            </a:r>
            <a:br>
              <a:rPr lang="en-US" altLang="en-US"/>
            </a:br>
            <a:r>
              <a:rPr lang="en-US" altLang="en-US"/>
              <a:t>Sterilization of Milk</a:t>
            </a:r>
          </a:p>
        </p:txBody>
      </p:sp>
      <p:graphicFrame>
        <p:nvGraphicFramePr>
          <p:cNvPr id="172079" name="Group 47"/>
          <p:cNvGraphicFramePr>
            <a:graphicFrameLocks noGrp="1"/>
          </p:cNvGraphicFramePr>
          <p:nvPr>
            <p:extLst>
              <p:ext uri="{D42A27DB-BD31-4B8C-83A1-F6EECF244321}">
                <p14:modId xmlns:p14="http://schemas.microsoft.com/office/powerpoint/2010/main" val="2485997802"/>
              </p:ext>
            </p:extLst>
          </p:nvPr>
        </p:nvGraphicFramePr>
        <p:xfrm>
          <a:off x="940340" y="1597115"/>
          <a:ext cx="7086600" cy="4064000"/>
        </p:xfrm>
        <a:graphic>
          <a:graphicData uri="http://schemas.openxmlformats.org/drawingml/2006/table">
            <a:tbl>
              <a:tblPr/>
              <a:tblGrid>
                <a:gridCol w="1219200">
                  <a:extLst>
                    <a:ext uri="{9D8B030D-6E8A-4147-A177-3AD203B41FA5}">
                      <a16:colId xmlns:a16="http://schemas.microsoft.com/office/drawing/2014/main" val="3025597775"/>
                    </a:ext>
                  </a:extLst>
                </a:gridCol>
                <a:gridCol w="2971800">
                  <a:extLst>
                    <a:ext uri="{9D8B030D-6E8A-4147-A177-3AD203B41FA5}">
                      <a16:colId xmlns:a16="http://schemas.microsoft.com/office/drawing/2014/main" val="1638534928"/>
                    </a:ext>
                  </a:extLst>
                </a:gridCol>
                <a:gridCol w="2895600">
                  <a:extLst>
                    <a:ext uri="{9D8B030D-6E8A-4147-A177-3AD203B41FA5}">
                      <a16:colId xmlns:a16="http://schemas.microsoft.com/office/drawing/2014/main" val="560501121"/>
                    </a:ext>
                  </a:extLst>
                </a:gridCol>
              </a:tblGrid>
              <a:tr h="81280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Century Gothic" panose="020B0502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Century Gothic" panose="020B0502020202020204" pitchFamily="34" charset="0"/>
                        </a:rPr>
                        <a:t>Process</a:t>
                      </a:r>
                    </a:p>
                  </a:txBody>
                  <a:tcPr anchor="b"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Century Gothic" panose="020B0502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Century Gothic" panose="020B0502020202020204" pitchFamily="34" charset="0"/>
                        </a:rPr>
                        <a:t>Fluid Milk</a:t>
                      </a:r>
                    </a:p>
                  </a:txBody>
                  <a:tcPr anchor="b"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Century Gothic" panose="020B0502020202020204" pitchFamily="34" charset="0"/>
                        </a:rPr>
                        <a:t>Milk Products With Increased Viscosity</a:t>
                      </a:r>
                    </a:p>
                  </a:txBody>
                  <a:tcPr anchor="b"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203196459"/>
                  </a:ext>
                </a:extLst>
              </a:tr>
              <a:tr h="81280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Batch</a:t>
                      </a:r>
                    </a:p>
                  </a:txBody>
                  <a:tcPr anchor="b"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62.7</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altLang="en-US" sz="2000" b="1" i="0" u="none" strike="noStrike" cap="none" normalizeH="0" baseline="0">
                          <a:ln>
                            <a:noFill/>
                          </a:ln>
                          <a:solidFill>
                            <a:schemeClr val="tx1"/>
                          </a:solidFill>
                          <a:effectLst/>
                          <a:latin typeface="Arial" panose="020B0604020202020204" pitchFamily="34" charset="0"/>
                        </a:rPr>
                        <a:t>C (145</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altLang="en-US" sz="2000" b="1" i="0" u="none" strike="noStrike" cap="none" normalizeH="0" baseline="0">
                          <a:ln>
                            <a:noFill/>
                          </a:ln>
                          <a:solidFill>
                            <a:schemeClr val="tx1"/>
                          </a:solidFill>
                          <a:effectLst/>
                          <a:latin typeface="Arial" panose="020B0604020202020204" pitchFamily="34" charset="0"/>
                        </a:rPr>
                        <a:t>F)  30 min</a:t>
                      </a:r>
                    </a:p>
                  </a:txBody>
                  <a:tcPr anchor="b"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65.6</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°C (150°F)  30 min</a:t>
                      </a:r>
                    </a:p>
                  </a:txBody>
                  <a:tcPr anchor="b"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930664378"/>
                  </a:ext>
                </a:extLst>
              </a:tr>
              <a:tr h="81280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HTST</a:t>
                      </a:r>
                    </a:p>
                  </a:txBody>
                  <a:tcPr anchor="b"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71.6</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altLang="en-US" sz="2000" b="1" i="0" u="none" strike="noStrike" cap="none" normalizeH="0" baseline="0">
                          <a:ln>
                            <a:noFill/>
                          </a:ln>
                          <a:solidFill>
                            <a:schemeClr val="tx1"/>
                          </a:solidFill>
                          <a:effectLst/>
                          <a:latin typeface="Arial" panose="020B0604020202020204" pitchFamily="34" charset="0"/>
                        </a:rPr>
                        <a:t>C (161</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altLang="en-US" sz="2000" b="1" i="0" u="none" strike="noStrike" cap="none" normalizeH="0" baseline="0">
                          <a:ln>
                            <a:noFill/>
                          </a:ln>
                          <a:solidFill>
                            <a:schemeClr val="tx1"/>
                          </a:solidFill>
                          <a:effectLst/>
                          <a:latin typeface="Arial" panose="020B0604020202020204" pitchFamily="34" charset="0"/>
                        </a:rPr>
                        <a:t>F)  15 sec</a:t>
                      </a:r>
                    </a:p>
                  </a:txBody>
                  <a:tcPr anchor="b"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74.4</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altLang="en-US" sz="2000" b="1" i="0" u="none" strike="noStrike" cap="none" normalizeH="0" baseline="0">
                          <a:ln>
                            <a:noFill/>
                          </a:ln>
                          <a:solidFill>
                            <a:schemeClr val="tx1"/>
                          </a:solidFill>
                          <a:effectLst/>
                          <a:latin typeface="Arial" panose="020B0604020202020204" pitchFamily="34" charset="0"/>
                        </a:rPr>
                        <a:t>C (166</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altLang="en-US" sz="2000" b="1" i="0" u="none" strike="noStrike" cap="none" normalizeH="0" baseline="0">
                          <a:ln>
                            <a:noFill/>
                          </a:ln>
                          <a:solidFill>
                            <a:schemeClr val="tx1"/>
                          </a:solidFill>
                          <a:effectLst/>
                          <a:latin typeface="Arial" panose="020B0604020202020204" pitchFamily="34" charset="0"/>
                        </a:rPr>
                        <a:t>F)  15 sec</a:t>
                      </a:r>
                    </a:p>
                  </a:txBody>
                  <a:tcPr anchor="b"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538937304"/>
                  </a:ext>
                </a:extLst>
              </a:tr>
              <a:tr h="81280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HHST</a:t>
                      </a:r>
                    </a:p>
                  </a:txBody>
                  <a:tcPr anchor="b"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a:t>
                      </a: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88</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°C (191°F)  1 sec</a:t>
                      </a:r>
                    </a:p>
                  </a:txBody>
                  <a:tcPr anchor="b"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Same</a:t>
                      </a:r>
                    </a:p>
                  </a:txBody>
                  <a:tcPr anchor="b"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475581864"/>
                  </a:ext>
                </a:extLst>
              </a:tr>
              <a:tr h="81280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endParaRPr kumimoji="0" lang="en-US" altLang="en-US" sz="2000" b="1"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UHT</a:t>
                      </a:r>
                    </a:p>
                  </a:txBody>
                  <a:tcPr anchor="b"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rPr>
                        <a:t> 135-150</a:t>
                      </a: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°C (275-302°F)</a:t>
                      </a:r>
                    </a:p>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000" b="1" i="0" u="none" strike="noStrike" cap="none" normalizeH="0" baseline="0">
                          <a:ln>
                            <a:noFill/>
                          </a:ln>
                          <a:solidFill>
                            <a:schemeClr val="tx1"/>
                          </a:solidFill>
                          <a:effectLst/>
                          <a:latin typeface="Arial" panose="020B0604020202020204" pitchFamily="34" charset="0"/>
                          <a:cs typeface="Arial" panose="020B0604020202020204" pitchFamily="34" charset="0"/>
                        </a:rPr>
                        <a:t> &gt;4 sec</a:t>
                      </a:r>
                    </a:p>
                  </a:txBody>
                  <a:tcPr anchor="b"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defRPr/>
                      </a:pPr>
                      <a:r>
                        <a:rPr kumimoji="0" lang="en-US" altLang="en-US" sz="2000" b="1" i="0" u="none" strike="noStrike" cap="none" normalizeH="0" baseline="0">
                          <a:ln>
                            <a:noFill/>
                          </a:ln>
                          <a:solidFill>
                            <a:schemeClr val="tx1"/>
                          </a:solidFill>
                          <a:effectLst/>
                          <a:latin typeface="Arial" panose="020B0604020202020204" pitchFamily="34" charset="0"/>
                        </a:rPr>
                        <a:t>Same</a:t>
                      </a:r>
                    </a:p>
                  </a:txBody>
                  <a:tcPr anchor="b"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330883386"/>
                  </a:ext>
                </a:extLst>
              </a:tr>
            </a:tbl>
          </a:graphicData>
        </a:graphic>
      </p:graphicFrame>
      <p:sp>
        <p:nvSpPr>
          <p:cNvPr id="3" name="Footer Placeholder 2"/>
          <p:cNvSpPr>
            <a:spLocks noGrp="1"/>
          </p:cNvSpPr>
          <p:nvPr>
            <p:ph type="ftr" sz="quarter" idx="11"/>
          </p:nvPr>
        </p:nvSpPr>
        <p:spPr/>
        <p:txBody>
          <a:bodyPr/>
          <a:lstStyle/>
          <a:p>
            <a:fld id="{2E289FA2-D341-483B-902A-58EADD3CB27D}" type="slidenum">
              <a:rPr lang="en-US" smtClean="0"/>
              <a:t>20</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5874" y="5922372"/>
            <a:ext cx="1255411" cy="929004"/>
          </a:xfrm>
          <a:prstGeom prst="rect">
            <a:avLst/>
          </a:prstGeom>
        </p:spPr>
      </p:pic>
    </p:spTree>
    <p:extLst>
      <p:ext uri="{BB962C8B-B14F-4D97-AF65-F5344CB8AC3E}">
        <p14:creationId xmlns:p14="http://schemas.microsoft.com/office/powerpoint/2010/main" val="2143290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1026"/>
          <p:cNvSpPr>
            <a:spLocks noGrp="1" noChangeArrowheads="1"/>
          </p:cNvSpPr>
          <p:nvPr>
            <p:ph type="title"/>
          </p:nvPr>
        </p:nvSpPr>
        <p:spPr/>
        <p:txBody>
          <a:bodyPr/>
          <a:lstStyle/>
          <a:p>
            <a:r>
              <a:rPr lang="en-US" altLang="en-US"/>
              <a:t>Chocolate Milk</a:t>
            </a:r>
          </a:p>
        </p:txBody>
      </p:sp>
      <p:sp>
        <p:nvSpPr>
          <p:cNvPr id="4" name="Content Placeholder 3"/>
          <p:cNvSpPr>
            <a:spLocks noGrp="1"/>
          </p:cNvSpPr>
          <p:nvPr>
            <p:ph idx="1"/>
          </p:nvPr>
        </p:nvSpPr>
        <p:spPr>
          <a:xfrm>
            <a:off x="628650" y="1650215"/>
            <a:ext cx="7886700" cy="2243056"/>
          </a:xfrm>
        </p:spPr>
        <p:txBody>
          <a:bodyPr>
            <a:normAutofit fontScale="92500"/>
          </a:bodyPr>
          <a:lstStyle/>
          <a:p>
            <a:r>
              <a:rPr lang="en-US" altLang="en-US"/>
              <a:t>At $13-$14 (US) per Kg Carrageenan provides the most cost effective mouthfeel and suspension for cocoa</a:t>
            </a:r>
          </a:p>
          <a:p>
            <a:pPr lvl="1"/>
            <a:r>
              <a:rPr lang="en-US" altLang="en-US"/>
              <a:t>Relies on interaction between carrageenan and dairy proteins, use level of 0.03%-0.06%.</a:t>
            </a:r>
          </a:p>
          <a:p>
            <a:pPr lvl="1"/>
            <a:r>
              <a:rPr lang="en-US" altLang="en-US"/>
              <a:t>is the technologically preferred product for full milk systems</a:t>
            </a:r>
          </a:p>
          <a:p>
            <a:endParaRPr lang="en-US"/>
          </a:p>
        </p:txBody>
      </p:sp>
      <p:sp>
        <p:nvSpPr>
          <p:cNvPr id="5" name="Footer Placeholder 4"/>
          <p:cNvSpPr>
            <a:spLocks noGrp="1"/>
          </p:cNvSpPr>
          <p:nvPr>
            <p:ph type="ftr" sz="quarter" idx="11"/>
          </p:nvPr>
        </p:nvSpPr>
        <p:spPr/>
        <p:txBody>
          <a:bodyPr/>
          <a:lstStyle/>
          <a:p>
            <a:fld id="{54AC000B-C05D-434F-9C0C-4B3282F8196B}" type="slidenum">
              <a:rPr lang="en-US" smtClean="0"/>
              <a:pPr/>
              <a:t>21</a:t>
            </a:fld>
            <a:endParaRPr lang="en-US"/>
          </a:p>
        </p:txBody>
      </p:sp>
      <p:sp>
        <p:nvSpPr>
          <p:cNvPr id="186371" name="Rectangle 1027"/>
          <p:cNvSpPr>
            <a:spLocks noChangeArrowheads="1"/>
          </p:cNvSpPr>
          <p:nvPr/>
        </p:nvSpPr>
        <p:spPr bwMode="auto">
          <a:xfrm>
            <a:off x="448965" y="1524000"/>
            <a:ext cx="8093365"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99"/>
              </a:buClr>
              <a:buSzPct val="75000"/>
              <a:buFont typeface="Wingdings" panose="05000000000000000000" pitchFamily="2" charset="2"/>
              <a:buChar char="à"/>
              <a:defRPr sz="3000" b="1">
                <a:solidFill>
                  <a:schemeClr val="tx1"/>
                </a:solidFill>
                <a:latin typeface="Century Gothic" panose="020B0502020202020204" pitchFamily="34" charset="0"/>
              </a:defRPr>
            </a:lvl1pPr>
            <a:lvl2pPr marL="742950" indent="-285750">
              <a:spcBef>
                <a:spcPct val="20000"/>
              </a:spcBef>
              <a:buClr>
                <a:srgbClr val="008000"/>
              </a:buClr>
              <a:buSzPct val="70000"/>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rgbClr val="000099"/>
              </a:buClr>
              <a:buSzPct val="85000"/>
              <a:buChar char="•"/>
              <a:defRPr sz="2400">
                <a:solidFill>
                  <a:schemeClr val="tx1"/>
                </a:solidFill>
                <a:latin typeface="Tahoma" panose="020B0604030504040204" pitchFamily="34" charset="0"/>
              </a:defRPr>
            </a:lvl3pPr>
            <a:lvl4pPr marL="1600200" indent="-228600">
              <a:spcBef>
                <a:spcPct val="20000"/>
              </a:spcBef>
              <a:buClr>
                <a:srgbClr val="000099"/>
              </a:buClr>
              <a:buChar char="-"/>
              <a:defRPr sz="2000">
                <a:solidFill>
                  <a:schemeClr val="tx1"/>
                </a:solidFill>
                <a:latin typeface="Tahoma" panose="020B0604030504040204" pitchFamily="34" charset="0"/>
              </a:defRPr>
            </a:lvl4pPr>
            <a:lvl5pPr marL="2057400" indent="-228600">
              <a:spcBef>
                <a:spcPct val="20000"/>
              </a:spcBef>
              <a:buClr>
                <a:srgbClr val="000099"/>
              </a:buClr>
              <a:buChar char="-"/>
              <a:defRPr sz="2000">
                <a:solidFill>
                  <a:schemeClr val="tx1"/>
                </a:solidFill>
                <a:latin typeface="Tahoma" panose="020B0604030504040204" pitchFamily="34" charset="0"/>
              </a:defRPr>
            </a:lvl5pPr>
            <a:lvl6pPr marL="2514600" indent="-228600" fontAlgn="base">
              <a:spcBef>
                <a:spcPct val="20000"/>
              </a:spcBef>
              <a:spcAft>
                <a:spcPct val="0"/>
              </a:spcAft>
              <a:buClr>
                <a:srgbClr val="000099"/>
              </a:buClr>
              <a:buChar char="-"/>
              <a:defRPr sz="2000">
                <a:solidFill>
                  <a:schemeClr val="tx1"/>
                </a:solidFill>
                <a:latin typeface="Tahoma" panose="020B0604030504040204" pitchFamily="34" charset="0"/>
              </a:defRPr>
            </a:lvl6pPr>
            <a:lvl7pPr marL="2971800" indent="-228600" fontAlgn="base">
              <a:spcBef>
                <a:spcPct val="20000"/>
              </a:spcBef>
              <a:spcAft>
                <a:spcPct val="0"/>
              </a:spcAft>
              <a:buClr>
                <a:srgbClr val="000099"/>
              </a:buClr>
              <a:buChar char="-"/>
              <a:defRPr sz="2000">
                <a:solidFill>
                  <a:schemeClr val="tx1"/>
                </a:solidFill>
                <a:latin typeface="Tahoma" panose="020B0604030504040204" pitchFamily="34" charset="0"/>
              </a:defRPr>
            </a:lvl7pPr>
            <a:lvl8pPr marL="3429000" indent="-228600" fontAlgn="base">
              <a:spcBef>
                <a:spcPct val="20000"/>
              </a:spcBef>
              <a:spcAft>
                <a:spcPct val="0"/>
              </a:spcAft>
              <a:buClr>
                <a:srgbClr val="000099"/>
              </a:buClr>
              <a:buChar char="-"/>
              <a:defRPr sz="2000">
                <a:solidFill>
                  <a:schemeClr val="tx1"/>
                </a:solidFill>
                <a:latin typeface="Tahoma" panose="020B0604030504040204" pitchFamily="34" charset="0"/>
              </a:defRPr>
            </a:lvl8pPr>
            <a:lvl9pPr marL="3886200" indent="-228600" fontAlgn="base">
              <a:spcBef>
                <a:spcPct val="20000"/>
              </a:spcBef>
              <a:spcAft>
                <a:spcPct val="0"/>
              </a:spcAft>
              <a:buClr>
                <a:srgbClr val="000099"/>
              </a:buClr>
              <a:buChar char="-"/>
              <a:defRPr sz="2000">
                <a:solidFill>
                  <a:schemeClr val="tx1"/>
                </a:solidFill>
                <a:latin typeface="Tahoma" panose="020B0604030504040204" pitchFamily="34" charset="0"/>
              </a:defRPr>
            </a:lvl9pPr>
          </a:lstStyle>
          <a:p>
            <a:pPr>
              <a:buClr>
                <a:srgbClr val="EE8E00"/>
              </a:buClr>
              <a:buFont typeface="Wingdings" panose="05000000000000000000" pitchFamily="2" charset="2"/>
              <a:buChar char="§"/>
            </a:pPr>
            <a:endParaRPr lang="en-US" altLang="en-US" sz="2600">
              <a:latin typeface="+mn-lt"/>
            </a:endParaRPr>
          </a:p>
        </p:txBody>
      </p:sp>
      <p:sp>
        <p:nvSpPr>
          <p:cNvPr id="2" name="TextBox 1"/>
          <p:cNvSpPr txBox="1"/>
          <p:nvPr/>
        </p:nvSpPr>
        <p:spPr>
          <a:xfrm>
            <a:off x="448965" y="3826727"/>
            <a:ext cx="8093365" cy="2308324"/>
          </a:xfrm>
          <a:prstGeom prst="rect">
            <a:avLst/>
          </a:prstGeom>
          <a:noFill/>
        </p:spPr>
        <p:txBody>
          <a:bodyPr wrap="square" rtlCol="0">
            <a:spAutoFit/>
          </a:bodyPr>
          <a:lstStyle/>
          <a:p>
            <a:r>
              <a:rPr lang="en-US" sz="3600" dirty="0"/>
              <a:t>However….</a:t>
            </a:r>
          </a:p>
          <a:p>
            <a:r>
              <a:rPr lang="en-US" b="1" dirty="0">
                <a:hlinkClick r:id="rId3"/>
              </a:rPr>
              <a:t>http://www.drweil.com/diet-nutrition/food-safety/is-carrageenan-safe/</a:t>
            </a:r>
            <a:endParaRPr lang="en-US" b="1" dirty="0"/>
          </a:p>
          <a:p>
            <a:r>
              <a:rPr lang="en-US" b="1" dirty="0">
                <a:hlinkClick r:id="rId4"/>
              </a:rPr>
              <a:t>http://www.thehealthyhomeeconomist.com/the-ingredient-allowed-in-organic-food-that-can-cause-cancer/</a:t>
            </a:r>
            <a:endParaRPr lang="en-US" b="1" dirty="0"/>
          </a:p>
          <a:p>
            <a:r>
              <a:rPr lang="en-US" b="1" dirty="0">
                <a:hlinkClick r:id="rId5"/>
              </a:rPr>
              <a:t>http://www.cornucopia.org/tell-the-usda-to-remove-carrageenan-from-organic-foods/</a:t>
            </a:r>
            <a:endParaRPr lang="en-US" b="1" dirty="0"/>
          </a:p>
          <a:p>
            <a:endParaRPr lang="en-US" b="1" dirty="0"/>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4259682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3"/>
          <p:cNvGraphicFramePr>
            <a:graphicFrameLocks/>
          </p:cNvGraphicFramePr>
          <p:nvPr>
            <p:extLst/>
          </p:nvPr>
        </p:nvGraphicFramePr>
        <p:xfrm>
          <a:off x="1799648" y="2242128"/>
          <a:ext cx="6083300" cy="3501159"/>
        </p:xfrm>
        <a:graphic>
          <a:graphicData uri="http://schemas.openxmlformats.org/presentationml/2006/ole">
            <mc:AlternateContent xmlns:mc="http://schemas.openxmlformats.org/markup-compatibility/2006">
              <mc:Choice xmlns:v="urn:schemas-microsoft-com:vml" Requires="v">
                <p:oleObj spid="_x0000_s48137" name="Image Document" r:id="rId4" imgW="5643360" imgH="2939760" progId="WangImage.Document">
                  <p:embed/>
                </p:oleObj>
              </mc:Choice>
              <mc:Fallback>
                <p:oleObj name="Image Document" r:id="rId4" imgW="5643360" imgH="2939760" progId="WangImage.Document">
                  <p:embed/>
                  <p:pic>
                    <p:nvPicPr>
                      <p:cNvPr id="1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9648" y="2242128"/>
                        <a:ext cx="6083300" cy="3501159"/>
                      </a:xfrm>
                      <a:prstGeom prst="rect">
                        <a:avLst/>
                      </a:prstGeom>
                      <a:noFill/>
                      <a:ln>
                        <a:noFill/>
                      </a:ln>
                      <a:effectLst/>
                    </p:spPr>
                  </p:pic>
                </p:oleObj>
              </mc:Fallback>
            </mc:AlternateContent>
          </a:graphicData>
        </a:graphic>
      </p:graphicFrame>
      <p:sp>
        <p:nvSpPr>
          <p:cNvPr id="16386" name="Rectangle 2"/>
          <p:cNvSpPr>
            <a:spLocks noGrp="1" noChangeArrowheads="1"/>
          </p:cNvSpPr>
          <p:nvPr>
            <p:ph type="title"/>
          </p:nvPr>
        </p:nvSpPr>
        <p:spPr>
          <a:noFill/>
          <a:ln/>
        </p:spPr>
        <p:txBody>
          <a:bodyPr tIns="46038" bIns="46038" anchor="ctr">
            <a:normAutofit fontScale="90000"/>
          </a:bodyPr>
          <a:lstStyle/>
          <a:p>
            <a:r>
              <a:rPr lang="en-US" altLang="en-US"/>
              <a:t>Structure/Function – </a:t>
            </a:r>
            <a:br>
              <a:rPr lang="en-US" altLang="en-US"/>
            </a:br>
            <a:r>
              <a:rPr lang="en-US" altLang="en-US"/>
              <a:t>Network Properties</a:t>
            </a:r>
          </a:p>
        </p:txBody>
      </p:sp>
      <p:sp>
        <p:nvSpPr>
          <p:cNvPr id="16389" name="Rectangle 5"/>
          <p:cNvSpPr>
            <a:spLocks noChangeArrowheads="1"/>
          </p:cNvSpPr>
          <p:nvPr/>
        </p:nvSpPr>
        <p:spPr bwMode="auto">
          <a:xfrm>
            <a:off x="1799648" y="1579720"/>
            <a:ext cx="6083300" cy="52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p>
            <a:pPr algn="ctr" eaLnBrk="0" hangingPunct="0"/>
            <a:r>
              <a:rPr lang="en-US" altLang="en-US" sz="2800" u="none"/>
              <a:t>HA </a:t>
            </a:r>
            <a:r>
              <a:rPr lang="en-US" altLang="en-US" sz="2800"/>
              <a:t>G</a:t>
            </a:r>
            <a:r>
              <a:rPr lang="en-US" altLang="en-US" sz="2800" u="none"/>
              <a:t>ellan </a:t>
            </a:r>
            <a:r>
              <a:rPr lang="en-US" altLang="en-US" sz="2800"/>
              <a:t>G</a:t>
            </a:r>
            <a:r>
              <a:rPr lang="en-US" altLang="en-US" sz="2800" u="none"/>
              <a:t>um</a:t>
            </a:r>
          </a:p>
        </p:txBody>
      </p:sp>
      <p:sp>
        <p:nvSpPr>
          <p:cNvPr id="16390" name="Rectangle 6"/>
          <p:cNvSpPr>
            <a:spLocks noChangeArrowheads="1"/>
          </p:cNvSpPr>
          <p:nvPr/>
        </p:nvSpPr>
        <p:spPr bwMode="auto">
          <a:xfrm>
            <a:off x="7264400" y="228600"/>
            <a:ext cx="184150" cy="457200"/>
          </a:xfrm>
          <a:prstGeom prst="rect">
            <a:avLst/>
          </a:prstGeom>
          <a:noFill/>
          <a:ln>
            <a:noFill/>
          </a:ln>
          <a:effectLst>
            <a:outerShdw dist="35921" dir="2700000" algn="ctr" rotWithShape="0">
              <a:schemeClr val="folHlink"/>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spAutoFit/>
          </a:bodyPr>
          <a:lstStyle/>
          <a:p>
            <a:endParaRPr lang="en-US" altLang="en-US" u="none"/>
          </a:p>
        </p:txBody>
      </p:sp>
      <p:sp>
        <p:nvSpPr>
          <p:cNvPr id="5" name="Oval 4"/>
          <p:cNvSpPr/>
          <p:nvPr/>
        </p:nvSpPr>
        <p:spPr>
          <a:xfrm>
            <a:off x="5190836" y="3102086"/>
            <a:ext cx="360220" cy="341744"/>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190836" y="3928918"/>
            <a:ext cx="360219" cy="341745"/>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868840" y="3928918"/>
            <a:ext cx="360219" cy="341745"/>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868840" y="4494357"/>
            <a:ext cx="360219" cy="341745"/>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720484" y="3363480"/>
            <a:ext cx="360220" cy="341744"/>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779780" y="3498850"/>
            <a:ext cx="360220" cy="341744"/>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140000" y="4152613"/>
            <a:ext cx="360220" cy="341744"/>
          </a:xfrm>
          <a:prstGeom prst="ellipse">
            <a:avLst/>
          </a:prstGeom>
          <a:solidFill>
            <a:schemeClr val="accent6">
              <a:lumMod val="40000"/>
              <a:lumOff val="60000"/>
            </a:schemeClr>
          </a:solid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49713"/>
          <a:stretch/>
        </p:blipFill>
        <p:spPr>
          <a:xfrm>
            <a:off x="1781666" y="2243003"/>
            <a:ext cx="3059632" cy="3499407"/>
          </a:xfrm>
          <a:prstGeom prst="rect">
            <a:avLst/>
          </a:prstGeom>
        </p:spPr>
      </p:pic>
      <p:cxnSp>
        <p:nvCxnSpPr>
          <p:cNvPr id="8" name="Straight Arrow Connector 7"/>
          <p:cNvCxnSpPr>
            <a:endCxn id="17" idx="6"/>
          </p:cNvCxnSpPr>
          <p:nvPr/>
        </p:nvCxnSpPr>
        <p:spPr>
          <a:xfrm flipH="1" flipV="1">
            <a:off x="7500220" y="4323485"/>
            <a:ext cx="754202" cy="48029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7090660" y="2738283"/>
            <a:ext cx="961716" cy="77617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052376" y="2368951"/>
            <a:ext cx="813043" cy="369332"/>
          </a:xfrm>
          <a:prstGeom prst="rect">
            <a:avLst/>
          </a:prstGeom>
          <a:noFill/>
          <a:ln w="38100">
            <a:solidFill>
              <a:srgbClr val="00B050"/>
            </a:solidFill>
          </a:ln>
        </p:spPr>
        <p:txBody>
          <a:bodyPr wrap="none" rtlCol="0">
            <a:spAutoFit/>
          </a:bodyPr>
          <a:lstStyle/>
          <a:p>
            <a:r>
              <a:rPr lang="en-US" b="1"/>
              <a:t>Citri-Fi</a:t>
            </a:r>
          </a:p>
        </p:txBody>
      </p:sp>
      <p:sp>
        <p:nvSpPr>
          <p:cNvPr id="24" name="TextBox 23"/>
          <p:cNvSpPr txBox="1"/>
          <p:nvPr/>
        </p:nvSpPr>
        <p:spPr>
          <a:xfrm>
            <a:off x="8254422" y="4789981"/>
            <a:ext cx="813043" cy="369332"/>
          </a:xfrm>
          <a:prstGeom prst="rect">
            <a:avLst/>
          </a:prstGeom>
          <a:noFill/>
          <a:ln w="38100">
            <a:solidFill>
              <a:srgbClr val="00B050"/>
            </a:solidFill>
          </a:ln>
        </p:spPr>
        <p:txBody>
          <a:bodyPr wrap="none" rtlCol="0">
            <a:spAutoFit/>
          </a:bodyPr>
          <a:lstStyle/>
          <a:p>
            <a:r>
              <a:rPr lang="en-US" b="1"/>
              <a:t>Citri-Fi</a:t>
            </a:r>
          </a:p>
        </p:txBody>
      </p:sp>
      <p:sp>
        <p:nvSpPr>
          <p:cNvPr id="22" name="Footer Placeholder 21"/>
          <p:cNvSpPr>
            <a:spLocks noGrp="1"/>
          </p:cNvSpPr>
          <p:nvPr>
            <p:ph type="ftr" sz="quarter" idx="11"/>
          </p:nvPr>
        </p:nvSpPr>
        <p:spPr/>
        <p:txBody>
          <a:bodyPr/>
          <a:lstStyle/>
          <a:p>
            <a:fld id="{F5FF6823-6729-46B1-9AC3-C0A450874C0D}" type="slidenum">
              <a:rPr lang="en-US" smtClean="0"/>
              <a:pPr/>
              <a:t>22</a:t>
            </a:fld>
            <a:endParaRPr lang="en-US"/>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81" y="5622042"/>
            <a:ext cx="1688122" cy="1249210"/>
          </a:xfrm>
          <a:prstGeom prst="rect">
            <a:avLst/>
          </a:prstGeom>
        </p:spPr>
      </p:pic>
    </p:spTree>
    <p:extLst>
      <p:ext uri="{BB962C8B-B14F-4D97-AF65-F5344CB8AC3E}">
        <p14:creationId xmlns:p14="http://schemas.microsoft.com/office/powerpoint/2010/main" val="345515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ircle(in)">
                                      <p:cBhvr>
                                        <p:cTn id="10" dur="2000"/>
                                        <p:tgtEl>
                                          <p:spTgt spid="1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in)">
                                      <p:cBhvr>
                                        <p:cTn id="16" dur="2000"/>
                                        <p:tgtEl>
                                          <p:spTgt spid="13"/>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ircle(in)">
                                      <p:cBhvr>
                                        <p:cTn id="19" dur="2000"/>
                                        <p:tgtEl>
                                          <p:spTgt spid="12"/>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2000"/>
                                        <p:tgtEl>
                                          <p:spTgt spid="14"/>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ircle(in)">
                                      <p:cBhvr>
                                        <p:cTn id="2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14" grpId="0" animBg="1"/>
      <p:bldP spid="15" grpId="0"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Protein Fortified Chocolate Milk</a:t>
            </a:r>
          </a:p>
        </p:txBody>
      </p:sp>
      <p:sp>
        <p:nvSpPr>
          <p:cNvPr id="3" name="Content Placeholder 2"/>
          <p:cNvSpPr>
            <a:spLocks noGrp="1"/>
          </p:cNvSpPr>
          <p:nvPr>
            <p:ph idx="1"/>
          </p:nvPr>
        </p:nvSpPr>
        <p:spPr/>
        <p:txBody>
          <a:bodyPr/>
          <a:lstStyle/>
          <a:p>
            <a:r>
              <a:rPr lang="en-US"/>
              <a:t>Purpose of the study was to determine effect of Citri-Fi and/or protein on the fluid-gel network formed by carrageenan alternative, high acyl gellan gum.</a:t>
            </a:r>
          </a:p>
          <a:p>
            <a:pPr lvl="1"/>
            <a:r>
              <a:rPr lang="en-US"/>
              <a:t>Variables:</a:t>
            </a:r>
          </a:p>
          <a:p>
            <a:pPr lvl="2"/>
            <a:r>
              <a:rPr lang="en-US"/>
              <a:t>High acyl gellan gum levels of 0.028%  or 0.03%</a:t>
            </a:r>
          </a:p>
          <a:p>
            <a:pPr lvl="2"/>
            <a:r>
              <a:rPr lang="en-US"/>
              <a:t>Citri-Fi 100M40 levels of 0.3% or 0.5%</a:t>
            </a:r>
          </a:p>
          <a:p>
            <a:pPr lvl="2"/>
            <a:r>
              <a:rPr lang="en-US"/>
              <a:t>Protein fortification of 1% or 1.5%</a:t>
            </a:r>
          </a:p>
        </p:txBody>
      </p:sp>
      <p:sp>
        <p:nvSpPr>
          <p:cNvPr id="4" name="Footer Placeholder 3"/>
          <p:cNvSpPr>
            <a:spLocks noGrp="1"/>
          </p:cNvSpPr>
          <p:nvPr>
            <p:ph type="ftr" sz="quarter" idx="11"/>
          </p:nvPr>
        </p:nvSpPr>
        <p:spPr/>
        <p:txBody>
          <a:bodyPr/>
          <a:lstStyle/>
          <a:p>
            <a:fld id="{F5FF6823-6729-46B1-9AC3-C0A450874C0D}" type="slidenum">
              <a:rPr lang="en-US" smtClean="0"/>
              <a:pPr/>
              <a:t>23</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3389801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Protein Fortified Chocolate Milk</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0825019"/>
              </p:ext>
            </p:extLst>
          </p:nvPr>
        </p:nvGraphicFramePr>
        <p:xfrm>
          <a:off x="503382" y="1641146"/>
          <a:ext cx="8137235" cy="3942366"/>
        </p:xfrm>
        <a:graphic>
          <a:graphicData uri="http://schemas.openxmlformats.org/drawingml/2006/table">
            <a:tbl>
              <a:tblPr>
                <a:tableStyleId>{5C22544A-7EE6-4342-B048-85BDC9FD1C3A}</a:tableStyleId>
              </a:tblPr>
              <a:tblGrid>
                <a:gridCol w="1357653">
                  <a:extLst>
                    <a:ext uri="{9D8B030D-6E8A-4147-A177-3AD203B41FA5}">
                      <a16:colId xmlns:a16="http://schemas.microsoft.com/office/drawing/2014/main" val="298429912"/>
                    </a:ext>
                  </a:extLst>
                </a:gridCol>
                <a:gridCol w="1662638">
                  <a:extLst>
                    <a:ext uri="{9D8B030D-6E8A-4147-A177-3AD203B41FA5}">
                      <a16:colId xmlns:a16="http://schemas.microsoft.com/office/drawing/2014/main" val="983064318"/>
                    </a:ext>
                  </a:extLst>
                </a:gridCol>
                <a:gridCol w="1279236">
                  <a:extLst>
                    <a:ext uri="{9D8B030D-6E8A-4147-A177-3AD203B41FA5}">
                      <a16:colId xmlns:a16="http://schemas.microsoft.com/office/drawing/2014/main" val="1342815839"/>
                    </a:ext>
                  </a:extLst>
                </a:gridCol>
                <a:gridCol w="1279236">
                  <a:extLst>
                    <a:ext uri="{9D8B030D-6E8A-4147-A177-3AD203B41FA5}">
                      <a16:colId xmlns:a16="http://schemas.microsoft.com/office/drawing/2014/main" val="3243372750"/>
                    </a:ext>
                  </a:extLst>
                </a:gridCol>
                <a:gridCol w="1279236">
                  <a:extLst>
                    <a:ext uri="{9D8B030D-6E8A-4147-A177-3AD203B41FA5}">
                      <a16:colId xmlns:a16="http://schemas.microsoft.com/office/drawing/2014/main" val="3156242889"/>
                    </a:ext>
                  </a:extLst>
                </a:gridCol>
                <a:gridCol w="1279236">
                  <a:extLst>
                    <a:ext uri="{9D8B030D-6E8A-4147-A177-3AD203B41FA5}">
                      <a16:colId xmlns:a16="http://schemas.microsoft.com/office/drawing/2014/main" val="2323594282"/>
                    </a:ext>
                  </a:extLst>
                </a:gridCol>
              </a:tblGrid>
              <a:tr h="317756">
                <a:tc>
                  <a:txBody>
                    <a:bodyPr/>
                    <a:lstStyle/>
                    <a:p>
                      <a:pPr algn="l" fontAlgn="ctr"/>
                      <a:r>
                        <a:rPr lang="en-US" sz="1800" u="none" strike="noStrike">
                          <a:effectLst/>
                        </a:rPr>
                        <a:t> </a:t>
                      </a:r>
                      <a:endParaRPr lang="en-US" sz="1800" b="1" i="0" u="none" strike="noStrike">
                        <a:solidFill>
                          <a:srgbClr val="000000"/>
                        </a:solidFill>
                        <a:effectLst/>
                        <a:latin typeface="Calibri" panose="020F0502020204030204" pitchFamily="34" charset="0"/>
                      </a:endParaRPr>
                    </a:p>
                  </a:txBody>
                  <a:tcPr marL="7620" marR="7620" marT="7620" marB="0" anchor="ctr">
                    <a:lnB w="12700" cap="flat" cmpd="sng" algn="ctr">
                      <a:solidFill>
                        <a:schemeClr val="tx1"/>
                      </a:solidFill>
                      <a:prstDash val="solid"/>
                      <a:round/>
                      <a:headEnd type="none" w="med" len="med"/>
                      <a:tailEnd type="none" w="med" len="med"/>
                    </a:lnB>
                    <a:noFill/>
                  </a:tcPr>
                </a:tc>
                <a:tc>
                  <a:txBody>
                    <a:bodyPr/>
                    <a:lstStyle/>
                    <a:p>
                      <a:pPr algn="l" fontAlgn="ctr"/>
                      <a:r>
                        <a:rPr lang="en-US" sz="1800" u="none" strike="noStrike">
                          <a:effectLst/>
                        </a:rPr>
                        <a:t> </a:t>
                      </a:r>
                      <a:endParaRPr lang="en-US" sz="1800" b="1" i="0" u="none" strike="noStrike">
                        <a:solidFill>
                          <a:srgbClr val="000000"/>
                        </a:solidFill>
                        <a:effectLst/>
                        <a:latin typeface="Calibri" panose="020F0502020204030204" pitchFamily="34" charset="0"/>
                      </a:endParaRP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gridSpan="2">
                  <a:txBody>
                    <a:bodyPr/>
                    <a:lstStyle/>
                    <a:p>
                      <a:pPr algn="ctr" fontAlgn="ctr"/>
                      <a:r>
                        <a:rPr lang="en-US" sz="1800" b="1" u="none" strike="noStrike">
                          <a:effectLst/>
                        </a:rPr>
                        <a:t>Control</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800" b="1" u="none" strike="noStrike">
                          <a:effectLst/>
                        </a:rPr>
                        <a:t>Experimental</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507370678"/>
                  </a:ext>
                </a:extLst>
              </a:tr>
              <a:tr h="412648">
                <a:tc gridSpan="2">
                  <a:txBody>
                    <a:bodyPr/>
                    <a:lstStyle/>
                    <a:p>
                      <a:pPr algn="l" fontAlgn="ctr"/>
                      <a:r>
                        <a:rPr lang="en-US" sz="1800" b="1" u="none" strike="noStrike">
                          <a:effectLst/>
                        </a:rPr>
                        <a:t>Ingredient</a:t>
                      </a:r>
                      <a:r>
                        <a:rPr lang="en-US" sz="2800" b="1" u="none" strike="noStrike">
                          <a:effectLst/>
                        </a:rPr>
                        <a:t> </a:t>
                      </a:r>
                      <a:endParaRPr lang="en-US" sz="2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l" fontAlgn="b"/>
                      <a:endParaRPr lang="en-US" sz="2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ctr"/>
                      <a:r>
                        <a:rPr lang="en-US" sz="1800" u="none" strike="noStrike">
                          <a:effectLst/>
                        </a:rPr>
                        <a:t>GRAMS</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u="none" strike="noStrike">
                          <a:effectLst/>
                        </a:rPr>
                        <a:t>% </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u="none" strike="noStrike">
                          <a:effectLst/>
                        </a:rPr>
                        <a:t>GRAMS</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u="none" strike="noStrike">
                          <a:effectLst/>
                        </a:rPr>
                        <a:t>% </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2834281"/>
                  </a:ext>
                </a:extLst>
              </a:tr>
              <a:tr h="319027">
                <a:tc>
                  <a:txBody>
                    <a:bodyPr/>
                    <a:lstStyle/>
                    <a:p>
                      <a:pPr algn="l" fontAlgn="ctr"/>
                      <a:r>
                        <a:rPr lang="en-US" sz="1800" b="1" u="none" strike="noStrike">
                          <a:effectLst/>
                        </a:rPr>
                        <a:t>Milk</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Pasteurized</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7500.00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75.000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7500.00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75.000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3368308"/>
                  </a:ext>
                </a:extLst>
              </a:tr>
              <a:tr h="319027">
                <a:tc>
                  <a:txBody>
                    <a:bodyPr/>
                    <a:lstStyle/>
                    <a:p>
                      <a:pPr algn="l" fontAlgn="ctr"/>
                      <a:r>
                        <a:rPr lang="en-US" sz="1800" b="1" u="none" strike="noStrike">
                          <a:effectLst/>
                        </a:rPr>
                        <a:t>Sugar</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Granular</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1100.00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11.000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1100.00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11.000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6619605"/>
                  </a:ext>
                </a:extLst>
              </a:tr>
              <a:tr h="319027">
                <a:tc>
                  <a:txBody>
                    <a:bodyPr/>
                    <a:lstStyle/>
                    <a:p>
                      <a:pPr algn="l" fontAlgn="ctr"/>
                      <a:r>
                        <a:rPr lang="en-US" sz="1800" b="1" u="none" strike="noStrike">
                          <a:effectLst/>
                        </a:rPr>
                        <a:t>Whey</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BiPRO</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99.00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0.990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99.00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0.990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724985"/>
                  </a:ext>
                </a:extLst>
              </a:tr>
              <a:tr h="319027">
                <a:tc>
                  <a:txBody>
                    <a:bodyPr/>
                    <a:lstStyle/>
                    <a:p>
                      <a:pPr algn="l" fontAlgn="ctr"/>
                      <a:r>
                        <a:rPr lang="en-US" sz="1800" b="1" u="none" strike="noStrike">
                          <a:effectLst/>
                        </a:rPr>
                        <a:t>Cocoa</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Rittenhouse</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200.00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2.000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200.00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2.000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0130532"/>
                  </a:ext>
                </a:extLst>
              </a:tr>
              <a:tr h="319027">
                <a:tc>
                  <a:txBody>
                    <a:bodyPr/>
                    <a:lstStyle/>
                    <a:p>
                      <a:pPr algn="l" fontAlgn="ctr"/>
                      <a:r>
                        <a:rPr lang="en-US" sz="1800" b="1" u="none" strike="noStrike">
                          <a:effectLst/>
                        </a:rPr>
                        <a:t>Vanilla</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Single fold</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30.00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0.300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30.00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0.300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5103110"/>
                  </a:ext>
                </a:extLst>
              </a:tr>
              <a:tr h="319027">
                <a:tc>
                  <a:txBody>
                    <a:bodyPr/>
                    <a:lstStyle/>
                    <a:p>
                      <a:pPr algn="l" fontAlgn="ctr"/>
                      <a:r>
                        <a:rPr lang="en-US" sz="1800" b="1" u="none" strike="noStrike">
                          <a:effectLst/>
                        </a:rPr>
                        <a:t>Carrageenan</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Seakem CM611</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2.30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0.023</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864854"/>
                  </a:ext>
                </a:extLst>
              </a:tr>
              <a:tr h="319027">
                <a:tc>
                  <a:txBody>
                    <a:bodyPr/>
                    <a:lstStyle/>
                    <a:p>
                      <a:pPr algn="l" fontAlgn="ctr"/>
                      <a:r>
                        <a:rPr lang="en-US" sz="1800" b="1" u="none" strike="noStrike">
                          <a:effectLst/>
                        </a:rPr>
                        <a:t>Gellan Gum</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High Acyl</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b="0" i="0" u="none" strike="noStrike">
                          <a:solidFill>
                            <a:srgbClr val="000000"/>
                          </a:solidFill>
                          <a:effectLst/>
                          <a:latin typeface="Calibri" panose="020F0502020204030204" pitchFamily="34" charset="0"/>
                        </a:rPr>
                        <a: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2.8 or 3.0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0.028 or 0.03</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6073472"/>
                  </a:ext>
                </a:extLst>
              </a:tr>
              <a:tr h="319027">
                <a:tc>
                  <a:txBody>
                    <a:bodyPr/>
                    <a:lstStyle/>
                    <a:p>
                      <a:pPr algn="l" fontAlgn="ctr"/>
                      <a:r>
                        <a:rPr lang="en-US" sz="1800" b="1" u="none" strike="noStrike">
                          <a:effectLst/>
                        </a:rPr>
                        <a:t>Citrus Flour</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Citri-Fi 100M40</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30 or 50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0.3 or 0.5</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417860"/>
                  </a:ext>
                </a:extLst>
              </a:tr>
              <a:tr h="319027">
                <a:tc>
                  <a:txBody>
                    <a:bodyPr/>
                    <a:lstStyle/>
                    <a:p>
                      <a:pPr algn="l" fontAlgn="ctr"/>
                      <a:r>
                        <a:rPr lang="en-US" sz="1800" b="1" u="none" strike="noStrike">
                          <a:effectLst/>
                        </a:rPr>
                        <a:t>Water</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800" i="1" u="none" strike="noStrike">
                          <a:effectLst/>
                        </a:rPr>
                        <a:t>Tap</a:t>
                      </a:r>
                      <a:endParaRPr lang="en-US" sz="1800" b="0" i="1"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1068.70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10.687</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1038.20</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u="none" strike="noStrike">
                          <a:effectLst/>
                        </a:rPr>
                        <a:t>10.382</a:t>
                      </a:r>
                      <a:endParaRPr lang="en-US" sz="1800" b="0"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1296199"/>
                  </a:ext>
                </a:extLst>
              </a:tr>
              <a:tr h="319027">
                <a:tc gridSpan="2">
                  <a:txBody>
                    <a:bodyPr/>
                    <a:lstStyle/>
                    <a:p>
                      <a:pPr algn="r" fontAlgn="ctr"/>
                      <a:r>
                        <a:rPr lang="en-US" sz="1800" b="1" u="none" strike="noStrike">
                          <a:effectLst/>
                        </a:rPr>
                        <a:t>Total</a:t>
                      </a:r>
                      <a:endParaRPr lang="en-US" sz="1800" b="1" i="0" u="none" strike="noStrike">
                        <a:solidFill>
                          <a:srgbClr val="000000"/>
                        </a:solidFill>
                        <a:effectLst/>
                        <a:latin typeface="Calibri" panose="020F0502020204030204" pitchFamily="34" charset="0"/>
                      </a:endParaRP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hMerge="1">
                  <a:txBody>
                    <a:bodyPr/>
                    <a:lstStyle/>
                    <a:p>
                      <a:endParaRPr lang="en-US"/>
                    </a:p>
                  </a:txBody>
                  <a:tcPr/>
                </a:tc>
                <a:tc>
                  <a:txBody>
                    <a:bodyPr/>
                    <a:lstStyle/>
                    <a:p>
                      <a:pPr algn="r" fontAlgn="ctr"/>
                      <a:r>
                        <a:rPr lang="en-US" sz="1800" b="1" u="none" strike="noStrike">
                          <a:effectLst/>
                        </a:rPr>
                        <a:t>10000.00</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b="1" u="none" strike="noStrike">
                          <a:effectLst/>
                        </a:rPr>
                        <a:t>100.000</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b="1" u="none" strike="noStrike">
                          <a:effectLst/>
                        </a:rPr>
                        <a:t>10000.00</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800" b="1" u="none" strike="noStrike">
                          <a:effectLst/>
                        </a:rPr>
                        <a:t>100.000</a:t>
                      </a:r>
                      <a:endParaRPr lang="en-US"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1342757"/>
                  </a:ext>
                </a:extLst>
              </a:tr>
            </a:tbl>
          </a:graphicData>
        </a:graphic>
      </p:graphicFrame>
      <p:sp>
        <p:nvSpPr>
          <p:cNvPr id="4" name="Footer Placeholder 3"/>
          <p:cNvSpPr>
            <a:spLocks noGrp="1"/>
          </p:cNvSpPr>
          <p:nvPr>
            <p:ph type="ftr" sz="quarter" idx="11"/>
          </p:nvPr>
        </p:nvSpPr>
        <p:spPr/>
        <p:txBody>
          <a:bodyPr/>
          <a:lstStyle/>
          <a:p>
            <a:fld id="{F5FF6823-6729-46B1-9AC3-C0A450874C0D}" type="slidenum">
              <a:rPr lang="en-US" smtClean="0"/>
              <a:pPr/>
              <a:t>24</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 y="5717524"/>
            <a:ext cx="1470990" cy="1088532"/>
          </a:xfrm>
          <a:prstGeom prst="rect">
            <a:avLst/>
          </a:prstGeom>
        </p:spPr>
      </p:pic>
    </p:spTree>
    <p:extLst>
      <p:ext uri="{BB962C8B-B14F-4D97-AF65-F5344CB8AC3E}">
        <p14:creationId xmlns:p14="http://schemas.microsoft.com/office/powerpoint/2010/main" val="3634260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Protein Fortified Chocolate Milk Results</a:t>
            </a:r>
          </a:p>
        </p:txBody>
      </p:sp>
      <p:sp>
        <p:nvSpPr>
          <p:cNvPr id="4" name="Footer Placeholder 3"/>
          <p:cNvSpPr>
            <a:spLocks noGrp="1"/>
          </p:cNvSpPr>
          <p:nvPr>
            <p:ph type="ftr" sz="quarter" idx="11"/>
          </p:nvPr>
        </p:nvSpPr>
        <p:spPr/>
        <p:txBody>
          <a:bodyPr/>
          <a:lstStyle/>
          <a:p>
            <a:fld id="{F5FF6823-6729-46B1-9AC3-C0A450874C0D}" type="slidenum">
              <a:rPr lang="en-US" smtClean="0"/>
              <a:pPr/>
              <a:t>25</a:t>
            </a:fld>
            <a:endParaRPr lang="en-US"/>
          </a:p>
        </p:txBody>
      </p:sp>
      <p:pic>
        <p:nvPicPr>
          <p:cNvPr id="5" name="Content Placeholder 4"/>
          <p:cNvPicPr>
            <a:picLocks noGrp="1"/>
          </p:cNvPicPr>
          <p:nvPr>
            <p:ph idx="1"/>
          </p:nvPr>
        </p:nvPicPr>
        <p:blipFill>
          <a:blip r:embed="rId3"/>
          <a:stretch>
            <a:fillRect/>
          </a:stretch>
        </p:blipFill>
        <p:spPr>
          <a:xfrm>
            <a:off x="951346" y="1666284"/>
            <a:ext cx="3472872" cy="21969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p:nvPr/>
        </p:nvPicPr>
        <p:blipFill>
          <a:blip r:embed="rId4"/>
          <a:stretch>
            <a:fillRect/>
          </a:stretch>
        </p:blipFill>
        <p:spPr>
          <a:xfrm>
            <a:off x="4839856" y="1666284"/>
            <a:ext cx="3629889" cy="21969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951346" y="3985692"/>
            <a:ext cx="3472872" cy="369332"/>
          </a:xfrm>
          <a:prstGeom prst="rect">
            <a:avLst/>
          </a:prstGeom>
          <a:noFill/>
        </p:spPr>
        <p:txBody>
          <a:bodyPr wrap="square" rtlCol="0">
            <a:spAutoFit/>
          </a:bodyPr>
          <a:lstStyle/>
          <a:p>
            <a:pPr algn="ctr"/>
            <a:r>
              <a:rPr lang="en-US" b="1"/>
              <a:t>Low Protein Series</a:t>
            </a:r>
          </a:p>
        </p:txBody>
      </p:sp>
      <p:sp>
        <p:nvSpPr>
          <p:cNvPr id="8" name="TextBox 7"/>
          <p:cNvSpPr txBox="1"/>
          <p:nvPr/>
        </p:nvSpPr>
        <p:spPr>
          <a:xfrm>
            <a:off x="4839856" y="3974120"/>
            <a:ext cx="3629889" cy="369332"/>
          </a:xfrm>
          <a:prstGeom prst="rect">
            <a:avLst/>
          </a:prstGeom>
          <a:noFill/>
        </p:spPr>
        <p:txBody>
          <a:bodyPr wrap="square" rtlCol="0">
            <a:spAutoFit/>
          </a:bodyPr>
          <a:lstStyle/>
          <a:p>
            <a:pPr algn="ctr"/>
            <a:r>
              <a:rPr lang="en-US" b="1"/>
              <a:t>High Protein Series</a:t>
            </a:r>
          </a:p>
        </p:txBody>
      </p:sp>
      <p:sp>
        <p:nvSpPr>
          <p:cNvPr id="9" name="TextBox 8"/>
          <p:cNvSpPr txBox="1"/>
          <p:nvPr/>
        </p:nvSpPr>
        <p:spPr>
          <a:xfrm>
            <a:off x="447963" y="4296317"/>
            <a:ext cx="8248073" cy="1754326"/>
          </a:xfrm>
          <a:prstGeom prst="rect">
            <a:avLst/>
          </a:prstGeom>
          <a:noFill/>
        </p:spPr>
        <p:txBody>
          <a:bodyPr wrap="square" rtlCol="0">
            <a:spAutoFit/>
          </a:bodyPr>
          <a:lstStyle/>
          <a:p>
            <a:pPr marL="285750" indent="-285750">
              <a:buFont typeface="Arial" panose="020B0604020202020204" pitchFamily="34" charset="0"/>
              <a:buChar char="•"/>
            </a:pPr>
            <a:r>
              <a:rPr lang="en-US"/>
              <a:t>Shows the necessity of proper deposit temperature of carrageenan (far left sample, both photos).</a:t>
            </a:r>
          </a:p>
          <a:p>
            <a:pPr marL="285750" indent="-285750">
              <a:buFont typeface="Arial" panose="020B0604020202020204" pitchFamily="34" charset="0"/>
              <a:buChar char="•"/>
            </a:pPr>
            <a:r>
              <a:rPr lang="en-US"/>
              <a:t>For lower protein, lower levels of High Acyl Gellan &lt;0.028% and 0.3% Citri-Fi most successful.</a:t>
            </a:r>
          </a:p>
          <a:p>
            <a:pPr marL="285750" indent="-285750">
              <a:buFont typeface="Arial" panose="020B0604020202020204" pitchFamily="34" charset="0"/>
              <a:buChar char="•"/>
            </a:pPr>
            <a:r>
              <a:rPr lang="en-US"/>
              <a:t>For high protein, Citri-Fi minimized concentration effect of high acyl gellan gum by providing network spacing.</a:t>
            </a: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3395" y="5929077"/>
            <a:ext cx="1254226" cy="928127"/>
          </a:xfrm>
          <a:prstGeom prst="rect">
            <a:avLst/>
          </a:prstGeom>
        </p:spPr>
      </p:pic>
    </p:spTree>
    <p:extLst>
      <p:ext uri="{BB962C8B-B14F-4D97-AF65-F5344CB8AC3E}">
        <p14:creationId xmlns:p14="http://schemas.microsoft.com/office/powerpoint/2010/main" val="468077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Protein Fortified Chocolate Milk—Viscosity Results</a:t>
            </a:r>
          </a:p>
        </p:txBody>
      </p:sp>
      <p:sp>
        <p:nvSpPr>
          <p:cNvPr id="4" name="Footer Placeholder 3"/>
          <p:cNvSpPr>
            <a:spLocks noGrp="1"/>
          </p:cNvSpPr>
          <p:nvPr>
            <p:ph type="ftr" sz="quarter" idx="11"/>
          </p:nvPr>
        </p:nvSpPr>
        <p:spPr/>
        <p:txBody>
          <a:bodyPr/>
          <a:lstStyle/>
          <a:p>
            <a:fld id="{F5FF6823-6729-46B1-9AC3-C0A450874C0D}" type="slidenum">
              <a:rPr lang="en-US" smtClean="0"/>
              <a:pPr/>
              <a:t>26</a:t>
            </a:fld>
            <a:endParaRPr lang="en-US"/>
          </a:p>
        </p:txBody>
      </p:sp>
      <p:graphicFrame>
        <p:nvGraphicFramePr>
          <p:cNvPr id="5" name="Content Placeholder 4"/>
          <p:cNvGraphicFramePr>
            <a:graphicFrameLocks noGrp="1"/>
          </p:cNvGraphicFramePr>
          <p:nvPr>
            <p:ph idx="1"/>
          </p:nvPr>
        </p:nvGraphicFramePr>
        <p:xfrm>
          <a:off x="628650" y="1651000"/>
          <a:ext cx="7886700" cy="3989388"/>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4902" y="5728058"/>
            <a:ext cx="1515844" cy="1121724"/>
          </a:xfrm>
          <a:prstGeom prst="rect">
            <a:avLst/>
          </a:prstGeom>
        </p:spPr>
      </p:pic>
    </p:spTree>
    <p:extLst>
      <p:ext uri="{BB962C8B-B14F-4D97-AF65-F5344CB8AC3E}">
        <p14:creationId xmlns:p14="http://schemas.microsoft.com/office/powerpoint/2010/main" val="1665921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Vegan Chocolate Beverage</a:t>
            </a:r>
          </a:p>
        </p:txBody>
      </p:sp>
      <p:sp>
        <p:nvSpPr>
          <p:cNvPr id="4" name="Footer Placeholder 3"/>
          <p:cNvSpPr>
            <a:spLocks noGrp="1"/>
          </p:cNvSpPr>
          <p:nvPr>
            <p:ph type="ftr" sz="quarter" idx="11"/>
          </p:nvPr>
        </p:nvSpPr>
        <p:spPr/>
        <p:txBody>
          <a:bodyPr/>
          <a:lstStyle/>
          <a:p>
            <a:fld id="{F5FF6823-6729-46B1-9AC3-C0A450874C0D}" type="slidenum">
              <a:rPr lang="en-US" smtClean="0"/>
              <a:pPr/>
              <a:t>27</a:t>
            </a:fld>
            <a:endParaRPr lang="en-US"/>
          </a:p>
        </p:txBody>
      </p:sp>
      <p:pic>
        <p:nvPicPr>
          <p:cNvPr id="5" name="Content Placeholder 4"/>
          <p:cNvPicPr>
            <a:picLocks noGrp="1"/>
          </p:cNvPicPr>
          <p:nvPr>
            <p:ph idx="1"/>
          </p:nvPr>
        </p:nvPicPr>
        <p:blipFill>
          <a:blip r:embed="rId3"/>
          <a:stretch>
            <a:fillRect/>
          </a:stretch>
        </p:blipFill>
        <p:spPr>
          <a:xfrm>
            <a:off x="489526" y="1263074"/>
            <a:ext cx="3918415" cy="2874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737578" y="4314420"/>
            <a:ext cx="923636" cy="646331"/>
          </a:xfrm>
          <a:prstGeom prst="rect">
            <a:avLst/>
          </a:prstGeom>
          <a:noFill/>
        </p:spPr>
        <p:txBody>
          <a:bodyPr wrap="square" rtlCol="0">
            <a:spAutoFit/>
          </a:bodyPr>
          <a:lstStyle/>
          <a:p>
            <a:pPr algn="ctr"/>
            <a:r>
              <a:rPr lang="en-US" b="1"/>
              <a:t>A:</a:t>
            </a:r>
          </a:p>
          <a:p>
            <a:pPr algn="ctr"/>
            <a:r>
              <a:rPr lang="en-US"/>
              <a:t>Control</a:t>
            </a:r>
          </a:p>
        </p:txBody>
      </p:sp>
      <p:sp>
        <p:nvSpPr>
          <p:cNvPr id="7" name="TextBox 6"/>
          <p:cNvSpPr txBox="1"/>
          <p:nvPr/>
        </p:nvSpPr>
        <p:spPr>
          <a:xfrm>
            <a:off x="1661214" y="4313387"/>
            <a:ext cx="1616363" cy="830997"/>
          </a:xfrm>
          <a:prstGeom prst="rect">
            <a:avLst/>
          </a:prstGeom>
          <a:noFill/>
        </p:spPr>
        <p:txBody>
          <a:bodyPr wrap="square" rtlCol="0">
            <a:spAutoFit/>
          </a:bodyPr>
          <a:lstStyle/>
          <a:p>
            <a:pPr algn="ctr"/>
            <a:r>
              <a:rPr lang="en-US" sz="1600" b="1"/>
              <a:t>B</a:t>
            </a:r>
            <a:r>
              <a:rPr lang="en-US" sz="1600"/>
              <a:t>:</a:t>
            </a:r>
          </a:p>
          <a:p>
            <a:pPr algn="ctr"/>
            <a:r>
              <a:rPr lang="en-US" sz="1600"/>
              <a:t>0.028% HAG</a:t>
            </a:r>
          </a:p>
          <a:p>
            <a:pPr algn="ctr"/>
            <a:r>
              <a:rPr lang="en-US" sz="1600"/>
              <a:t>0.3% CF 100M40</a:t>
            </a:r>
          </a:p>
        </p:txBody>
      </p:sp>
      <p:sp>
        <p:nvSpPr>
          <p:cNvPr id="11" name="TextBox 10"/>
          <p:cNvSpPr txBox="1"/>
          <p:nvPr/>
        </p:nvSpPr>
        <p:spPr>
          <a:xfrm>
            <a:off x="3277577" y="4313387"/>
            <a:ext cx="1616363" cy="830997"/>
          </a:xfrm>
          <a:prstGeom prst="rect">
            <a:avLst/>
          </a:prstGeom>
          <a:noFill/>
        </p:spPr>
        <p:txBody>
          <a:bodyPr wrap="square" rtlCol="0">
            <a:spAutoFit/>
          </a:bodyPr>
          <a:lstStyle/>
          <a:p>
            <a:pPr algn="ctr"/>
            <a:r>
              <a:rPr lang="en-US" sz="1600" b="1"/>
              <a:t>C:</a:t>
            </a:r>
          </a:p>
          <a:p>
            <a:pPr algn="ctr"/>
            <a:r>
              <a:rPr lang="en-US" sz="1600"/>
              <a:t>0.028% HAG</a:t>
            </a:r>
          </a:p>
          <a:p>
            <a:pPr algn="ctr"/>
            <a:r>
              <a:rPr lang="en-US" sz="1600"/>
              <a:t>0.5% CF 100M40</a:t>
            </a:r>
          </a:p>
        </p:txBody>
      </p:sp>
      <p:sp>
        <p:nvSpPr>
          <p:cNvPr id="12" name="TextBox 11"/>
          <p:cNvSpPr txBox="1"/>
          <p:nvPr/>
        </p:nvSpPr>
        <p:spPr>
          <a:xfrm>
            <a:off x="4572000" y="2038763"/>
            <a:ext cx="4260915" cy="1323439"/>
          </a:xfrm>
          <a:prstGeom prst="rect">
            <a:avLst/>
          </a:prstGeom>
          <a:noFill/>
        </p:spPr>
        <p:txBody>
          <a:bodyPr wrap="square" rtlCol="0">
            <a:spAutoFit/>
          </a:bodyPr>
          <a:lstStyle/>
          <a:p>
            <a:r>
              <a:rPr lang="en-US" sz="2000" b="1" u="sng"/>
              <a:t>Observations:</a:t>
            </a:r>
          </a:p>
          <a:p>
            <a:pPr marL="285750" indent="-285750">
              <a:buFont typeface="Arial" panose="020B0604020202020204" pitchFamily="34" charset="0"/>
              <a:buChar char="•"/>
            </a:pPr>
            <a:r>
              <a:rPr lang="en-US" sz="2000"/>
              <a:t>Carrageenan control (far left) stable</a:t>
            </a:r>
          </a:p>
          <a:p>
            <a:pPr marL="285750" indent="-285750">
              <a:buFont typeface="Arial" panose="020B0604020202020204" pitchFamily="34" charset="0"/>
              <a:buChar char="•"/>
            </a:pPr>
            <a:r>
              <a:rPr lang="en-US" sz="2000"/>
              <a:t>Both Citri-Fi levels were stable  </a:t>
            </a:r>
          </a:p>
          <a:p>
            <a:pPr marL="285750" indent="-285750">
              <a:buFont typeface="Arial" panose="020B0604020202020204" pitchFamily="34" charset="0"/>
              <a:buChar char="•"/>
            </a:pPr>
            <a:r>
              <a:rPr lang="en-US" sz="2000"/>
              <a:t>Samples had great mouthfeel</a:t>
            </a:r>
          </a:p>
        </p:txBody>
      </p:sp>
      <p:sp>
        <p:nvSpPr>
          <p:cNvPr id="9" name="TextBox 8"/>
          <p:cNvSpPr txBox="1"/>
          <p:nvPr/>
        </p:nvSpPr>
        <p:spPr>
          <a:xfrm>
            <a:off x="814564" y="1676486"/>
            <a:ext cx="923636" cy="461665"/>
          </a:xfrm>
          <a:prstGeom prst="rect">
            <a:avLst/>
          </a:prstGeom>
          <a:noFill/>
        </p:spPr>
        <p:txBody>
          <a:bodyPr wrap="square" rtlCol="0">
            <a:spAutoFit/>
          </a:bodyPr>
          <a:lstStyle/>
          <a:p>
            <a:pPr algn="ctr"/>
            <a:r>
              <a:rPr lang="en-US" sz="2400" b="1"/>
              <a:t>A</a:t>
            </a:r>
          </a:p>
        </p:txBody>
      </p:sp>
      <p:sp>
        <p:nvSpPr>
          <p:cNvPr id="10" name="TextBox 9"/>
          <p:cNvSpPr txBox="1"/>
          <p:nvPr/>
        </p:nvSpPr>
        <p:spPr>
          <a:xfrm>
            <a:off x="1902259" y="1676485"/>
            <a:ext cx="923636" cy="461665"/>
          </a:xfrm>
          <a:prstGeom prst="rect">
            <a:avLst/>
          </a:prstGeom>
          <a:noFill/>
        </p:spPr>
        <p:txBody>
          <a:bodyPr wrap="square" rtlCol="0">
            <a:spAutoFit/>
          </a:bodyPr>
          <a:lstStyle/>
          <a:p>
            <a:pPr algn="ctr"/>
            <a:r>
              <a:rPr lang="en-US" sz="2400" b="1"/>
              <a:t>B</a:t>
            </a:r>
          </a:p>
        </p:txBody>
      </p:sp>
      <p:sp>
        <p:nvSpPr>
          <p:cNvPr id="13" name="TextBox 12"/>
          <p:cNvSpPr txBox="1"/>
          <p:nvPr/>
        </p:nvSpPr>
        <p:spPr>
          <a:xfrm>
            <a:off x="2989954" y="1675115"/>
            <a:ext cx="923636" cy="461665"/>
          </a:xfrm>
          <a:prstGeom prst="rect">
            <a:avLst/>
          </a:prstGeom>
          <a:noFill/>
        </p:spPr>
        <p:txBody>
          <a:bodyPr wrap="square" rtlCol="0">
            <a:spAutoFit/>
          </a:bodyPr>
          <a:lstStyle/>
          <a:p>
            <a:pPr algn="ctr"/>
            <a:r>
              <a:rPr lang="en-US" sz="2400" b="1"/>
              <a:t>C</a:t>
            </a: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14445838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Viscosity Results Comparing Protein Source</a:t>
            </a:r>
          </a:p>
        </p:txBody>
      </p:sp>
      <p:sp>
        <p:nvSpPr>
          <p:cNvPr id="4" name="Footer Placeholder 3"/>
          <p:cNvSpPr>
            <a:spLocks noGrp="1"/>
          </p:cNvSpPr>
          <p:nvPr>
            <p:ph type="ftr" sz="quarter" idx="11"/>
          </p:nvPr>
        </p:nvSpPr>
        <p:spPr/>
        <p:txBody>
          <a:bodyPr/>
          <a:lstStyle/>
          <a:p>
            <a:fld id="{F5FF6823-6729-46B1-9AC3-C0A450874C0D}" type="slidenum">
              <a:rPr lang="en-US" smtClean="0"/>
              <a:pPr/>
              <a:t>28</a:t>
            </a:fld>
            <a:endParaRPr lang="en-US"/>
          </a:p>
        </p:txBody>
      </p:sp>
      <p:graphicFrame>
        <p:nvGraphicFramePr>
          <p:cNvPr id="5" name="Content Placeholder 4"/>
          <p:cNvGraphicFramePr>
            <a:graphicFrameLocks noGrp="1"/>
          </p:cNvGraphicFramePr>
          <p:nvPr>
            <p:ph idx="1"/>
            <p:extLst/>
          </p:nvPr>
        </p:nvGraphicFramePr>
        <p:xfrm>
          <a:off x="443345" y="1487055"/>
          <a:ext cx="8072005" cy="4153333"/>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1810" y="5617570"/>
            <a:ext cx="1688122" cy="1249210"/>
          </a:xfrm>
          <a:prstGeom prst="rect">
            <a:avLst/>
          </a:prstGeom>
        </p:spPr>
      </p:pic>
    </p:spTree>
    <p:extLst>
      <p:ext uri="{BB962C8B-B14F-4D97-AF65-F5344CB8AC3E}">
        <p14:creationId xmlns:p14="http://schemas.microsoft.com/office/powerpoint/2010/main" val="3338776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en-US" altLang="en-US"/>
              <a:t>Coffee Beverages</a:t>
            </a:r>
          </a:p>
        </p:txBody>
      </p:sp>
      <p:sp>
        <p:nvSpPr>
          <p:cNvPr id="2" name="Content Placeholder 1"/>
          <p:cNvSpPr>
            <a:spLocks noGrp="1"/>
          </p:cNvSpPr>
          <p:nvPr>
            <p:ph idx="1"/>
          </p:nvPr>
        </p:nvSpPr>
        <p:spPr/>
        <p:txBody>
          <a:bodyPr/>
          <a:lstStyle/>
          <a:p>
            <a:r>
              <a:rPr lang="en-US" altLang="en-US" dirty="0"/>
              <a:t> Typical RTD mocha coffee contains ~40% milk</a:t>
            </a:r>
          </a:p>
          <a:p>
            <a:r>
              <a:rPr lang="en-US" altLang="en-US" dirty="0"/>
              <a:t> </a:t>
            </a:r>
            <a:r>
              <a:rPr lang="en-US" altLang="en-US" dirty="0" err="1"/>
              <a:t>Gellan</a:t>
            </a:r>
            <a:r>
              <a:rPr lang="en-US" altLang="en-US" dirty="0"/>
              <a:t> provides body and cocoa suspension</a:t>
            </a:r>
          </a:p>
          <a:p>
            <a:r>
              <a:rPr lang="en-US" altLang="en-US" dirty="0"/>
              <a:t> Citri-Fi® provides a creamy mouthfeel</a:t>
            </a:r>
          </a:p>
          <a:p>
            <a:r>
              <a:rPr lang="en-US" altLang="en-US" dirty="0"/>
              <a:t> Acidity of coffee denatures protein under UHT or retort conditions</a:t>
            </a:r>
          </a:p>
          <a:p>
            <a:r>
              <a:rPr lang="en-US" altLang="en-US" dirty="0"/>
              <a:t> Na- or K-phosphate added to maintain pH&gt;6.5</a:t>
            </a:r>
          </a:p>
          <a:p>
            <a:r>
              <a:rPr lang="en-US" altLang="en-US" dirty="0"/>
              <a:t> Typical </a:t>
            </a:r>
            <a:r>
              <a:rPr lang="en-US" altLang="en-US" dirty="0" err="1"/>
              <a:t>Gellan</a:t>
            </a:r>
            <a:r>
              <a:rPr lang="en-US" altLang="en-US" dirty="0"/>
              <a:t> use level is ~0.025-0.030%</a:t>
            </a:r>
          </a:p>
          <a:p>
            <a:r>
              <a:rPr lang="en-US" altLang="en-US" dirty="0"/>
              <a:t>Citri-Fi is 0.1-0.5% depending on desired mouthfeel</a:t>
            </a:r>
          </a:p>
          <a:p>
            <a:endParaRPr lang="en-US" dirty="0"/>
          </a:p>
        </p:txBody>
      </p:sp>
      <p:sp>
        <p:nvSpPr>
          <p:cNvPr id="3" name="Footer Placeholder 2"/>
          <p:cNvSpPr>
            <a:spLocks noGrp="1"/>
          </p:cNvSpPr>
          <p:nvPr>
            <p:ph type="ftr" sz="quarter" idx="11"/>
          </p:nvPr>
        </p:nvSpPr>
        <p:spPr/>
        <p:txBody>
          <a:bodyPr/>
          <a:lstStyle/>
          <a:p>
            <a:fld id="{50BD7A7D-A586-4139-A0DB-D6232950E54D}" type="slidenum">
              <a:rPr lang="en-US" smtClean="0"/>
              <a:pPr/>
              <a:t>29</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9617" y="5869358"/>
            <a:ext cx="1327044" cy="982012"/>
          </a:xfrm>
          <a:prstGeom prst="rect">
            <a:avLst/>
          </a:prstGeom>
        </p:spPr>
      </p:pic>
    </p:spTree>
    <p:extLst>
      <p:ext uri="{BB962C8B-B14F-4D97-AF65-F5344CB8AC3E}">
        <p14:creationId xmlns:p14="http://schemas.microsoft.com/office/powerpoint/2010/main" val="4265072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Market Trends</a:t>
            </a:r>
          </a:p>
        </p:txBody>
      </p:sp>
      <p:sp>
        <p:nvSpPr>
          <p:cNvPr id="4" name="Text Placeholder 3"/>
          <p:cNvSpPr>
            <a:spLocks noGrp="1"/>
          </p:cNvSpPr>
          <p:nvPr>
            <p:ph type="body" idx="1"/>
          </p:nvPr>
        </p:nvSpPr>
        <p:spPr/>
        <p:txBody>
          <a:bodyPr/>
          <a:lstStyle/>
          <a:p>
            <a:endParaRPr lang="en-US"/>
          </a:p>
        </p:txBody>
      </p:sp>
      <p:sp>
        <p:nvSpPr>
          <p:cNvPr id="2" name="Footer Placeholder 1"/>
          <p:cNvSpPr>
            <a:spLocks noGrp="1"/>
          </p:cNvSpPr>
          <p:nvPr>
            <p:ph type="ftr" sz="quarter" idx="11"/>
          </p:nvPr>
        </p:nvSpPr>
        <p:spPr/>
        <p:txBody>
          <a:bodyPr/>
          <a:lstStyle/>
          <a:p>
            <a:fld id="{C9D01CDD-1428-4575-B3FD-29D73A4EC397}" type="slidenum">
              <a:rPr lang="en-US" smtClean="0"/>
              <a:t>3</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63" y="46424"/>
            <a:ext cx="1688122" cy="1249210"/>
          </a:xfrm>
          <a:prstGeom prst="rect">
            <a:avLst/>
          </a:prstGeom>
        </p:spPr>
      </p:pic>
    </p:spTree>
    <p:extLst>
      <p:ext uri="{BB962C8B-B14F-4D97-AF65-F5344CB8AC3E}">
        <p14:creationId xmlns:p14="http://schemas.microsoft.com/office/powerpoint/2010/main" val="2854172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Coffee Beverages—Commercial Examples (UHT Processed)</a:t>
            </a:r>
          </a:p>
        </p:txBody>
      </p:sp>
      <p:sp>
        <p:nvSpPr>
          <p:cNvPr id="3" name="Footer Placeholder 2"/>
          <p:cNvSpPr>
            <a:spLocks noGrp="1"/>
          </p:cNvSpPr>
          <p:nvPr>
            <p:ph type="ftr" sz="quarter" idx="11"/>
          </p:nvPr>
        </p:nvSpPr>
        <p:spPr/>
        <p:txBody>
          <a:bodyPr/>
          <a:lstStyle/>
          <a:p>
            <a:fld id="{1CFACBF7-13AA-46A8-BDF9-32330393FC23}" type="slidenum">
              <a:rPr lang="en-US" smtClean="0"/>
              <a:t>30</a:t>
            </a:fld>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72832" y="1610315"/>
            <a:ext cx="2698085" cy="2022927"/>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952945" y="1609314"/>
            <a:ext cx="2698084" cy="2024927"/>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pic>
        <p:nvPicPr>
          <p:cNvPr id="8"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4040636" y="3086100"/>
            <a:ext cx="2930266" cy="2197458"/>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pic>
        <p:nvPicPr>
          <p:cNvPr id="10"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367335" y="3102387"/>
            <a:ext cx="2880238" cy="2164881"/>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101" y="5603058"/>
            <a:ext cx="1688122" cy="1249210"/>
          </a:xfrm>
          <a:prstGeom prst="rect">
            <a:avLst/>
          </a:prstGeom>
        </p:spPr>
      </p:pic>
    </p:spTree>
    <p:extLst>
      <p:ext uri="{BB962C8B-B14F-4D97-AF65-F5344CB8AC3E}">
        <p14:creationId xmlns:p14="http://schemas.microsoft.com/office/powerpoint/2010/main" val="20845163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a:t>Coffee Beverages—Commercial Examples (Retort Processed)</a:t>
            </a:r>
          </a:p>
        </p:txBody>
      </p:sp>
      <p:sp>
        <p:nvSpPr>
          <p:cNvPr id="7" name="Rectangle 6"/>
          <p:cNvSpPr/>
          <p:nvPr/>
        </p:nvSpPr>
        <p:spPr>
          <a:xfrm>
            <a:off x="3469064" y="5590095"/>
            <a:ext cx="2177592" cy="64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fld id="{5DC9D6A2-8E67-49A1-ACB4-3201A20F080E}" type="slidenum">
              <a:rPr lang="en-US" smtClean="0"/>
              <a:t>31</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67202" y="2224748"/>
            <a:ext cx="4581149" cy="34358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4462658" y="2225044"/>
            <a:ext cx="4539665" cy="34047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14198" y="6029739"/>
            <a:ext cx="1131733" cy="837482"/>
          </a:xfrm>
          <a:prstGeom prst="rect">
            <a:avLst/>
          </a:prstGeom>
        </p:spPr>
      </p:pic>
    </p:spTree>
    <p:extLst>
      <p:ext uri="{BB962C8B-B14F-4D97-AF65-F5344CB8AC3E}">
        <p14:creationId xmlns:p14="http://schemas.microsoft.com/office/powerpoint/2010/main" val="3469837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Coffee Beverages with Citri-Fi® Formulations</a:t>
            </a:r>
          </a:p>
        </p:txBody>
      </p:sp>
      <p:sp>
        <p:nvSpPr>
          <p:cNvPr id="6" name="Content Placeholder 5"/>
          <p:cNvSpPr>
            <a:spLocks noGrp="1"/>
          </p:cNvSpPr>
          <p:nvPr>
            <p:ph idx="1"/>
          </p:nvPr>
        </p:nvSpPr>
        <p:spPr/>
        <p:txBody>
          <a:bodyPr/>
          <a:lstStyle/>
          <a:p>
            <a:endParaRPr lang="en-US"/>
          </a:p>
        </p:txBody>
      </p:sp>
      <p:sp>
        <p:nvSpPr>
          <p:cNvPr id="3" name="Footer Placeholder 2"/>
          <p:cNvSpPr>
            <a:spLocks noGrp="1"/>
          </p:cNvSpPr>
          <p:nvPr>
            <p:ph type="ftr" sz="quarter" idx="11"/>
          </p:nvPr>
        </p:nvSpPr>
        <p:spPr/>
        <p:txBody>
          <a:bodyPr/>
          <a:lstStyle/>
          <a:p>
            <a:fld id="{4C429980-9825-4BF2-83AD-F2C621D0D241}" type="slidenum">
              <a:rPr lang="en-US" smtClean="0"/>
              <a:t>32</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4218411223"/>
              </p:ext>
            </p:extLst>
          </p:nvPr>
        </p:nvGraphicFramePr>
        <p:xfrm>
          <a:off x="220847" y="1650214"/>
          <a:ext cx="8453511" cy="4058473"/>
        </p:xfrm>
        <a:graphic>
          <a:graphicData uri="http://schemas.openxmlformats.org/drawingml/2006/table">
            <a:tbl>
              <a:tblPr>
                <a:tableStyleId>{5C22544A-7EE6-4342-B048-85BDC9FD1C3A}</a:tableStyleId>
              </a:tblPr>
              <a:tblGrid>
                <a:gridCol w="2023911">
                  <a:extLst>
                    <a:ext uri="{9D8B030D-6E8A-4147-A177-3AD203B41FA5}">
                      <a16:colId xmlns:a16="http://schemas.microsoft.com/office/drawing/2014/main" val="2557166791"/>
                    </a:ext>
                  </a:extLst>
                </a:gridCol>
                <a:gridCol w="803700">
                  <a:extLst>
                    <a:ext uri="{9D8B030D-6E8A-4147-A177-3AD203B41FA5}">
                      <a16:colId xmlns:a16="http://schemas.microsoft.com/office/drawing/2014/main" val="2718119629"/>
                    </a:ext>
                  </a:extLst>
                </a:gridCol>
                <a:gridCol w="803700">
                  <a:extLst>
                    <a:ext uri="{9D8B030D-6E8A-4147-A177-3AD203B41FA5}">
                      <a16:colId xmlns:a16="http://schemas.microsoft.com/office/drawing/2014/main" val="3625584180"/>
                    </a:ext>
                  </a:extLst>
                </a:gridCol>
                <a:gridCol w="803700">
                  <a:extLst>
                    <a:ext uri="{9D8B030D-6E8A-4147-A177-3AD203B41FA5}">
                      <a16:colId xmlns:a16="http://schemas.microsoft.com/office/drawing/2014/main" val="3250589641"/>
                    </a:ext>
                  </a:extLst>
                </a:gridCol>
                <a:gridCol w="803700">
                  <a:extLst>
                    <a:ext uri="{9D8B030D-6E8A-4147-A177-3AD203B41FA5}">
                      <a16:colId xmlns:a16="http://schemas.microsoft.com/office/drawing/2014/main" val="15776184"/>
                    </a:ext>
                  </a:extLst>
                </a:gridCol>
                <a:gridCol w="803700">
                  <a:extLst>
                    <a:ext uri="{9D8B030D-6E8A-4147-A177-3AD203B41FA5}">
                      <a16:colId xmlns:a16="http://schemas.microsoft.com/office/drawing/2014/main" val="3804934769"/>
                    </a:ext>
                  </a:extLst>
                </a:gridCol>
                <a:gridCol w="803700">
                  <a:extLst>
                    <a:ext uri="{9D8B030D-6E8A-4147-A177-3AD203B41FA5}">
                      <a16:colId xmlns:a16="http://schemas.microsoft.com/office/drawing/2014/main" val="2007950957"/>
                    </a:ext>
                  </a:extLst>
                </a:gridCol>
                <a:gridCol w="803700">
                  <a:extLst>
                    <a:ext uri="{9D8B030D-6E8A-4147-A177-3AD203B41FA5}">
                      <a16:colId xmlns:a16="http://schemas.microsoft.com/office/drawing/2014/main" val="3444018061"/>
                    </a:ext>
                  </a:extLst>
                </a:gridCol>
                <a:gridCol w="803700">
                  <a:extLst>
                    <a:ext uri="{9D8B030D-6E8A-4147-A177-3AD203B41FA5}">
                      <a16:colId xmlns:a16="http://schemas.microsoft.com/office/drawing/2014/main" val="1047860160"/>
                    </a:ext>
                  </a:extLst>
                </a:gridCol>
              </a:tblGrid>
              <a:tr h="160271">
                <a:tc>
                  <a:txBody>
                    <a:bodyPr/>
                    <a:lstStyle/>
                    <a:p>
                      <a:pPr algn="l" fontAlgn="b"/>
                      <a:endParaRPr lang="en-US" sz="1400" b="1" i="0" u="none" strike="noStrike">
                        <a:solidFill>
                          <a:srgbClr val="000000"/>
                        </a:solidFill>
                        <a:effectLst/>
                        <a:latin typeface="Calibri" panose="020F0502020204030204" pitchFamily="34" charset="0"/>
                      </a:endParaRPr>
                    </a:p>
                  </a:txBody>
                  <a:tcPr marL="7620" marR="7620" marT="7620" marB="0" anchor="b">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algn="ctr" fontAlgn="b"/>
                      <a:r>
                        <a:rPr lang="en-US" sz="1400" b="1" i="0" u="none" strike="noStrike">
                          <a:solidFill>
                            <a:srgbClr val="000000"/>
                          </a:solidFill>
                          <a:effectLst/>
                          <a:latin typeface="Calibri" panose="020F0502020204030204" pitchFamily="34" charset="0"/>
                        </a:rPr>
                        <a:t>Gellan Gum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b"/>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algn="ctr" fontAlgn="b"/>
                      <a:r>
                        <a:rPr lang="en-US" sz="1400" b="1" i="0" u="none" strike="noStrike">
                          <a:solidFill>
                            <a:srgbClr val="000000"/>
                          </a:solidFill>
                          <a:effectLst/>
                          <a:latin typeface="Calibri" panose="020F0502020204030204" pitchFamily="34" charset="0"/>
                        </a:rPr>
                        <a:t>Gellan</a:t>
                      </a:r>
                      <a:r>
                        <a:rPr lang="en-US" sz="1400" b="1" i="0" u="none" strike="noStrike" baseline="0">
                          <a:solidFill>
                            <a:srgbClr val="000000"/>
                          </a:solidFill>
                          <a:effectLst/>
                          <a:latin typeface="Calibri" panose="020F0502020204030204" pitchFamily="34" charset="0"/>
                        </a:rPr>
                        <a:t> Gum CF100M40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fontAlgn="b"/>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algn="ctr" fontAlgn="b"/>
                      <a:r>
                        <a:rPr lang="en-US" sz="1400" b="1" i="0" u="none" strike="noStrike">
                          <a:solidFill>
                            <a:srgbClr val="000000"/>
                          </a:solidFill>
                          <a:effectLst/>
                          <a:latin typeface="Calibri" panose="020F0502020204030204" pitchFamily="34" charset="0"/>
                        </a:rPr>
                        <a:t>Gellan Gum</a:t>
                      </a:r>
                      <a:r>
                        <a:rPr lang="en-US" sz="1400" b="1" i="0" u="none" strike="noStrike" baseline="0">
                          <a:solidFill>
                            <a:srgbClr val="000000"/>
                          </a:solidFill>
                          <a:effectLst/>
                          <a:latin typeface="Calibri" panose="020F0502020204030204" pitchFamily="34" charset="0"/>
                        </a:rPr>
                        <a:t> </a:t>
                      </a:r>
                      <a:r>
                        <a:rPr lang="en-US" sz="1400" b="1" i="0" u="none" strike="noStrike">
                          <a:solidFill>
                            <a:srgbClr val="000000"/>
                          </a:solidFill>
                          <a:effectLst/>
                          <a:latin typeface="Calibri" panose="020F0502020204030204" pitchFamily="34" charset="0"/>
                        </a:rPr>
                        <a:t>CF100M20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fontAlgn="b"/>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algn="ctr" fontAlgn="b"/>
                      <a:r>
                        <a:rPr lang="en-US" sz="1400" b="1" i="0" u="none" strike="noStrike">
                          <a:solidFill>
                            <a:srgbClr val="000000"/>
                          </a:solidFill>
                          <a:effectLst/>
                          <a:latin typeface="Calibri" panose="020F0502020204030204" pitchFamily="34" charset="0"/>
                        </a:rPr>
                        <a:t>Gellan Gum CF125M40</a:t>
                      </a:r>
                    </a:p>
                  </a:txBody>
                  <a:tcPr marL="7620" marR="7620" marT="7620" marB="0" anchor="b">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pPr algn="ctr" fontAlgn="b"/>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661441"/>
                  </a:ext>
                </a:extLst>
              </a:tr>
              <a:tr h="130891">
                <a:tc>
                  <a:txBody>
                    <a:bodyPr/>
                    <a:lstStyle/>
                    <a:p>
                      <a:pPr algn="l" fontAlgn="b"/>
                      <a:r>
                        <a:rPr lang="en-US" sz="1400" b="1" u="none" strike="noStrike">
                          <a:effectLst/>
                        </a:rPr>
                        <a:t>Ingredients</a:t>
                      </a:r>
                      <a:endParaRPr lang="en-US" sz="1400" b="1" i="0" u="none" strike="noStrike">
                        <a:solidFill>
                          <a:srgbClr val="000000"/>
                        </a:solidFill>
                        <a:effectLst/>
                        <a:latin typeface="Calibri" panose="020F0502020204030204" pitchFamily="34" charset="0"/>
                      </a:endParaRPr>
                    </a:p>
                  </a:txBody>
                  <a:tcPr marL="7620" marR="7620" marT="7620" marB="0" anchor="b">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Grams</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Grams</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Grams</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400" b="1" u="none" strike="noStrike">
                          <a:effectLst/>
                        </a:rPr>
                        <a:t>Grams</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61781">
                <a:tc>
                  <a:txBody>
                    <a:bodyPr/>
                    <a:lstStyle/>
                    <a:p>
                      <a:pPr algn="l" fontAlgn="b"/>
                      <a:r>
                        <a:rPr lang="en-US" sz="1400" u="none" strike="noStrike">
                          <a:effectLst/>
                        </a:rPr>
                        <a:t>Water</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47.04</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4704.10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46.74</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4674.10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46.74</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4674.10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46.74</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4674.10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28523153"/>
                  </a:ext>
                </a:extLst>
              </a:tr>
              <a:tr h="261781">
                <a:tc>
                  <a:txBody>
                    <a:bodyPr/>
                    <a:lstStyle/>
                    <a:p>
                      <a:pPr algn="l" fontAlgn="b"/>
                      <a:r>
                        <a:rPr lang="en-US" sz="1400" u="none" strike="noStrike">
                          <a:effectLst/>
                        </a:rPr>
                        <a:t>Coffee Concentrate (24x)*</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400.00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0111995"/>
                  </a:ext>
                </a:extLst>
              </a:tr>
              <a:tr h="261781">
                <a:tc>
                  <a:txBody>
                    <a:bodyPr/>
                    <a:lstStyle/>
                    <a:p>
                      <a:pPr algn="l" fontAlgn="b"/>
                      <a:r>
                        <a:rPr lang="en-US" sz="1400" u="none" strike="noStrike">
                          <a:effectLst/>
                        </a:rPr>
                        <a:t>2% Milk</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3560.00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1690574"/>
                  </a:ext>
                </a:extLst>
              </a:tr>
              <a:tr h="261781">
                <a:tc>
                  <a:txBody>
                    <a:bodyPr/>
                    <a:lstStyle/>
                    <a:p>
                      <a:pPr algn="l" fontAlgn="b"/>
                      <a:r>
                        <a:rPr lang="en-US" sz="1400" u="none" strike="noStrike">
                          <a:effectLst/>
                        </a:rPr>
                        <a:t>Vanilla, Single Strength</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0.70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0.70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0.70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0.70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6960720"/>
                  </a:ext>
                </a:extLst>
              </a:tr>
              <a:tr h="261781">
                <a:tc>
                  <a:txBody>
                    <a:bodyPr/>
                    <a:lstStyle/>
                    <a:p>
                      <a:pPr algn="l" fontAlgn="b"/>
                      <a:r>
                        <a:rPr lang="en-US" sz="1400" u="none" strike="noStrike">
                          <a:effectLst/>
                        </a:rPr>
                        <a:t>Cocoa</a:t>
                      </a:r>
                      <a:r>
                        <a:rPr lang="en-US" sz="1400" u="none" strike="noStrike" baseline="0">
                          <a:effectLst/>
                        </a:rPr>
                        <a:t> (</a:t>
                      </a:r>
                      <a:r>
                        <a:rPr lang="en-US" sz="1400" u="none" strike="noStrike">
                          <a:effectLst/>
                        </a:rPr>
                        <a:t>Hershey's )</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150.00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5472888"/>
                  </a:ext>
                </a:extLst>
              </a:tr>
              <a:tr h="261781">
                <a:tc>
                  <a:txBody>
                    <a:bodyPr/>
                    <a:lstStyle/>
                    <a:p>
                      <a:pPr algn="l" fontAlgn="b"/>
                      <a:r>
                        <a:rPr lang="en-US" sz="1400" u="none" strike="noStrike">
                          <a:effectLst/>
                        </a:rPr>
                        <a:t>Sugar</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1100.00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68109617"/>
                  </a:ext>
                </a:extLst>
              </a:tr>
              <a:tr h="261781">
                <a:tc>
                  <a:txBody>
                    <a:bodyPr/>
                    <a:lstStyle/>
                    <a:p>
                      <a:pPr algn="l" fontAlgn="b"/>
                      <a:r>
                        <a:rPr lang="en-US" sz="1400" u="none" strike="noStrike">
                          <a:effectLst/>
                        </a:rPr>
                        <a:t>Gellan gum</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0.03</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2.90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0.03</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2.90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0.03</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2.90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0.03</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2.90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03435358"/>
                  </a:ext>
                </a:extLst>
              </a:tr>
              <a:tr h="261781">
                <a:tc>
                  <a:txBody>
                    <a:bodyPr/>
                    <a:lstStyle/>
                    <a:p>
                      <a:pPr algn="l" fontAlgn="b"/>
                      <a:r>
                        <a:rPr lang="en-US" sz="1400" u="none" strike="noStrike">
                          <a:effectLst/>
                        </a:rPr>
                        <a:t>Trisodium</a:t>
                      </a:r>
                      <a:r>
                        <a:rPr lang="en-US" sz="1400" u="none" strike="noStrike" baseline="0">
                          <a:effectLst/>
                        </a:rPr>
                        <a:t> Phosphate (TSP)</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0.06</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6.00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0.06</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6.00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0.06</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6.00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0.06</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6.00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54409971"/>
                  </a:ext>
                </a:extLst>
              </a:tr>
              <a:tr h="261781">
                <a:tc>
                  <a:txBody>
                    <a:bodyPr/>
                    <a:lstStyle/>
                    <a:p>
                      <a:pPr algn="l" fontAlgn="b"/>
                      <a:r>
                        <a:rPr lang="en-US" sz="1400" u="none" strike="noStrike">
                          <a:effectLst/>
                        </a:rPr>
                        <a:t>Salt</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0.07</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0.07</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0.07</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0.07</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u="none" strike="noStrike">
                          <a:effectLst/>
                        </a:rPr>
                        <a:t>7.00</a:t>
                      </a:r>
                      <a:endParaRPr lang="en-US" sz="14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6150025"/>
                  </a:ext>
                </a:extLst>
              </a:tr>
              <a:tr h="261781">
                <a:tc>
                  <a:txBody>
                    <a:bodyPr/>
                    <a:lstStyle/>
                    <a:p>
                      <a:pPr algn="l" fontAlgn="b"/>
                      <a:r>
                        <a:rPr lang="en-US" sz="1400" b="1" u="none" strike="noStrike">
                          <a:effectLst/>
                        </a:rPr>
                        <a:t>Citri Fi 100 M40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0.30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30.00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2980286"/>
                  </a:ext>
                </a:extLst>
              </a:tr>
              <a:tr h="261781">
                <a:tc>
                  <a:txBody>
                    <a:bodyPr/>
                    <a:lstStyle/>
                    <a:p>
                      <a:pPr algn="l" fontAlgn="b"/>
                      <a:r>
                        <a:rPr lang="en-US" sz="1400" b="1" u="none" strike="noStrike">
                          <a:effectLst/>
                        </a:rPr>
                        <a:t>Citri Fi 100 M20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0.30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30.00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8562098"/>
                  </a:ext>
                </a:extLst>
              </a:tr>
              <a:tr h="261781">
                <a:tc>
                  <a:txBody>
                    <a:bodyPr/>
                    <a:lstStyle/>
                    <a:p>
                      <a:pPr algn="l" fontAlgn="b"/>
                      <a:r>
                        <a:rPr lang="en-US" sz="1400" b="1" u="none" strike="noStrike">
                          <a:effectLst/>
                        </a:rPr>
                        <a:t>Citri-Fi</a:t>
                      </a:r>
                      <a:r>
                        <a:rPr lang="en-US" sz="1400" b="1" u="none" strike="noStrike" baseline="0">
                          <a:effectLst/>
                        </a:rPr>
                        <a:t> </a:t>
                      </a:r>
                      <a:r>
                        <a:rPr lang="en-US" sz="1400" b="1" u="none" strike="noStrike">
                          <a:effectLst/>
                        </a:rPr>
                        <a:t>125 M40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0.30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30.00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10673609"/>
                  </a:ext>
                </a:extLst>
              </a:tr>
              <a:tr h="261781">
                <a:tc>
                  <a:txBody>
                    <a:bodyPr/>
                    <a:lstStyle/>
                    <a:p>
                      <a:pPr algn="r" fontAlgn="b"/>
                      <a:r>
                        <a:rPr lang="en-US" sz="1400" b="1" u="none" strike="noStrike">
                          <a:effectLst/>
                        </a:rPr>
                        <a:t> Total </a:t>
                      </a:r>
                      <a:endParaRPr lang="en-US" sz="1400" b="1" i="0" u="none" strike="noStrike">
                        <a:solidFill>
                          <a:srgbClr val="000000"/>
                        </a:solidFill>
                        <a:effectLst/>
                        <a:latin typeface="Calibri" panose="020F0502020204030204" pitchFamily="34" charset="0"/>
                      </a:endParaRPr>
                    </a:p>
                  </a:txBody>
                  <a:tcPr marL="7620" marR="7620" marT="7620" marB="0" anchor="b">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400" b="1" u="none" strike="noStrike">
                          <a:effectLst/>
                        </a:rPr>
                        <a:t>10,000.00</a:t>
                      </a:r>
                      <a:endParaRPr lang="en-US" sz="1400" b="1"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1958538"/>
                  </a:ext>
                </a:extLst>
              </a:tr>
            </a:tbl>
          </a:graphicData>
        </a:graphic>
      </p:graphicFrame>
      <p:sp>
        <p:nvSpPr>
          <p:cNvPr id="5" name="TextBox 4"/>
          <p:cNvSpPr txBox="1"/>
          <p:nvPr/>
        </p:nvSpPr>
        <p:spPr>
          <a:xfrm>
            <a:off x="5556418" y="5733586"/>
            <a:ext cx="3474460" cy="461665"/>
          </a:xfrm>
          <a:prstGeom prst="rect">
            <a:avLst/>
          </a:prstGeom>
          <a:noFill/>
        </p:spPr>
        <p:txBody>
          <a:bodyPr wrap="square" rtlCol="0">
            <a:spAutoFit/>
          </a:bodyPr>
          <a:lstStyle/>
          <a:p>
            <a:r>
              <a:rPr lang="en-US" sz="1200" i="1" u="sng"/>
              <a:t>Note: </a:t>
            </a:r>
            <a:r>
              <a:rPr lang="en-US" sz="1200" i="1"/>
              <a:t>Coffee concentrate obtained from Javo Beverage.  </a:t>
            </a:r>
            <a:r>
              <a:rPr lang="en-US" sz="1200" i="1">
                <a:hlinkClick r:id="rId3"/>
              </a:rPr>
              <a:t>www.javobeverage.com</a:t>
            </a:r>
            <a:r>
              <a:rPr lang="en-US" sz="1200" i="1"/>
              <a:t>  </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04" y="5781066"/>
            <a:ext cx="1448985" cy="1072249"/>
          </a:xfrm>
          <a:prstGeom prst="rect">
            <a:avLst/>
          </a:prstGeom>
        </p:spPr>
      </p:pic>
    </p:spTree>
    <p:extLst>
      <p:ext uri="{BB962C8B-B14F-4D97-AF65-F5344CB8AC3E}">
        <p14:creationId xmlns:p14="http://schemas.microsoft.com/office/powerpoint/2010/main" val="410378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Coffee Beverages with Citri-Fi Viscosity Results</a:t>
            </a:r>
          </a:p>
        </p:txBody>
      </p:sp>
      <p:sp>
        <p:nvSpPr>
          <p:cNvPr id="3" name="Footer Placeholder 2"/>
          <p:cNvSpPr>
            <a:spLocks noGrp="1"/>
          </p:cNvSpPr>
          <p:nvPr>
            <p:ph type="ftr" sz="quarter" idx="11"/>
          </p:nvPr>
        </p:nvSpPr>
        <p:spPr/>
        <p:txBody>
          <a:bodyPr/>
          <a:lstStyle/>
          <a:p>
            <a:fld id="{B62C46CD-C6D6-4F83-8300-3F0F0304479C}" type="slidenum">
              <a:rPr lang="en-US" smtClean="0"/>
              <a:t>33</a:t>
            </a:fld>
            <a:endParaRPr lang="en-US"/>
          </a:p>
        </p:txBody>
      </p:sp>
      <p:graphicFrame>
        <p:nvGraphicFramePr>
          <p:cNvPr id="4" name="Chart 3"/>
          <p:cNvGraphicFramePr>
            <a:graphicFrameLocks/>
          </p:cNvGraphicFramePr>
          <p:nvPr>
            <p:extLst>
              <p:ext uri="{D42A27DB-BD31-4B8C-83A1-F6EECF244321}">
                <p14:modId xmlns:p14="http://schemas.microsoft.com/office/powerpoint/2010/main" val="3165473055"/>
              </p:ext>
            </p:extLst>
          </p:nvPr>
        </p:nvGraphicFramePr>
        <p:xfrm>
          <a:off x="335280" y="1636514"/>
          <a:ext cx="8473440" cy="408335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5062" y="5630822"/>
            <a:ext cx="1688122" cy="1249210"/>
          </a:xfrm>
          <a:prstGeom prst="rect">
            <a:avLst/>
          </a:prstGeom>
        </p:spPr>
      </p:pic>
    </p:spTree>
    <p:extLst>
      <p:ext uri="{BB962C8B-B14F-4D97-AF65-F5344CB8AC3E}">
        <p14:creationId xmlns:p14="http://schemas.microsoft.com/office/powerpoint/2010/main" val="11062302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t>Citri-Fi Benefits</a:t>
            </a:r>
          </a:p>
        </p:txBody>
      </p:sp>
      <p:sp>
        <p:nvSpPr>
          <p:cNvPr id="25603" name="Content Placeholder 2"/>
          <p:cNvSpPr>
            <a:spLocks noGrp="1"/>
          </p:cNvSpPr>
          <p:nvPr>
            <p:ph idx="1"/>
          </p:nvPr>
        </p:nvSpPr>
        <p:spPr/>
        <p:txBody>
          <a:bodyPr>
            <a:normAutofit/>
          </a:bodyPr>
          <a:lstStyle/>
          <a:p>
            <a:r>
              <a:rPr lang="en-US"/>
              <a:t>Improved consistency, stability and texture </a:t>
            </a:r>
          </a:p>
          <a:p>
            <a:r>
              <a:rPr lang="en-US"/>
              <a:t>Creamy mouthfeel/body</a:t>
            </a:r>
          </a:p>
          <a:p>
            <a:r>
              <a:rPr lang="en-US"/>
              <a:t>Label friendly</a:t>
            </a:r>
          </a:p>
          <a:p>
            <a:r>
              <a:rPr lang="en-US"/>
              <a:t>Heat stable</a:t>
            </a:r>
          </a:p>
          <a:p>
            <a:r>
              <a:rPr lang="en-US"/>
              <a:t>Easy hydration</a:t>
            </a:r>
          </a:p>
          <a:p>
            <a:r>
              <a:rPr lang="en-US"/>
              <a:t>Easily suspended</a:t>
            </a:r>
          </a:p>
          <a:p>
            <a:r>
              <a:rPr lang="en-US"/>
              <a:t>Synergies with suspending agents to stabilize fluid-gel networks </a:t>
            </a:r>
          </a:p>
          <a:p>
            <a:endParaRPr lang="en-US"/>
          </a:p>
        </p:txBody>
      </p:sp>
      <p:sp>
        <p:nvSpPr>
          <p:cNvPr id="2" name="Footer Placeholder 1"/>
          <p:cNvSpPr>
            <a:spLocks noGrp="1"/>
          </p:cNvSpPr>
          <p:nvPr>
            <p:ph type="ftr" sz="quarter" idx="11"/>
          </p:nvPr>
        </p:nvSpPr>
        <p:spPr/>
        <p:txBody>
          <a:bodyPr/>
          <a:lstStyle/>
          <a:p>
            <a:fld id="{F6F1DC63-50D5-4A7B-ABFA-58EBB73BC3A1}" type="slidenum">
              <a:rPr lang="en-US" smtClean="0"/>
              <a:pPr/>
              <a:t>34</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21095926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a:t>Acid pH RTD Beverages</a:t>
            </a:r>
            <a:br>
              <a:rPr lang="en-US" altLang="en-US"/>
            </a:br>
            <a:r>
              <a:rPr lang="en-US"/>
              <a:t> </a:t>
            </a:r>
          </a:p>
        </p:txBody>
      </p:sp>
      <p:sp>
        <p:nvSpPr>
          <p:cNvPr id="7" name="Text Placeholder 6"/>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fld id="{70F1E82B-0351-4640-9333-7516F23AFEB5}" type="slidenum">
              <a:rPr lang="en-US" smtClean="0"/>
              <a:t>35</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2007455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normAutofit/>
          </a:bodyPr>
          <a:lstStyle/>
          <a:p>
            <a:r>
              <a:rPr lang="en-US" altLang="en-US"/>
              <a:t>Key Beverage Application Areas</a:t>
            </a:r>
          </a:p>
        </p:txBody>
      </p:sp>
      <p:sp>
        <p:nvSpPr>
          <p:cNvPr id="2" name="Content Placeholder 1"/>
          <p:cNvSpPr>
            <a:spLocks noGrp="1"/>
          </p:cNvSpPr>
          <p:nvPr>
            <p:ph idx="1"/>
          </p:nvPr>
        </p:nvSpPr>
        <p:spPr>
          <a:xfrm>
            <a:off x="628650" y="1395690"/>
            <a:ext cx="7886700" cy="3990373"/>
          </a:xfrm>
        </p:spPr>
        <p:txBody>
          <a:bodyPr/>
          <a:lstStyle/>
          <a:p>
            <a:pPr>
              <a:lnSpc>
                <a:spcPct val="90000"/>
              </a:lnSpc>
              <a:buFont typeface="Wingdings" panose="05000000000000000000" pitchFamily="2" charset="2"/>
              <a:buNone/>
            </a:pPr>
            <a:r>
              <a:rPr lang="en-US" altLang="en-US" b="1"/>
              <a:t>Acid pH RTD Beverages</a:t>
            </a:r>
          </a:p>
          <a:p>
            <a:pPr>
              <a:lnSpc>
                <a:spcPct val="90000"/>
              </a:lnSpc>
            </a:pPr>
            <a:r>
              <a:rPr lang="en-US" altLang="en-US"/>
              <a:t>Juice drinks</a:t>
            </a:r>
          </a:p>
          <a:p>
            <a:pPr>
              <a:lnSpc>
                <a:spcPct val="90000"/>
              </a:lnSpc>
            </a:pPr>
            <a:r>
              <a:rPr lang="en-US" altLang="en-US"/>
              <a:t>Protein/mineral fortified juice drinks</a:t>
            </a:r>
          </a:p>
          <a:p>
            <a:pPr>
              <a:lnSpc>
                <a:spcPct val="90000"/>
              </a:lnSpc>
            </a:pPr>
            <a:r>
              <a:rPr lang="en-US" altLang="en-US"/>
              <a:t>Carbonated soft drinks</a:t>
            </a:r>
          </a:p>
          <a:p>
            <a:pPr>
              <a:lnSpc>
                <a:spcPct val="90000"/>
              </a:lnSpc>
            </a:pPr>
            <a:r>
              <a:rPr lang="en-US" altLang="en-US"/>
              <a:t>Smoothies</a:t>
            </a:r>
          </a:p>
          <a:p>
            <a:pPr>
              <a:lnSpc>
                <a:spcPct val="90000"/>
              </a:lnSpc>
            </a:pPr>
            <a:r>
              <a:rPr lang="en-US" altLang="en-US"/>
              <a:t>Yogurt drinks</a:t>
            </a:r>
          </a:p>
          <a:p>
            <a:pPr marL="0" indent="0">
              <a:buNone/>
            </a:pPr>
            <a:endParaRPr lang="en-US"/>
          </a:p>
        </p:txBody>
      </p:sp>
      <p:grpSp>
        <p:nvGrpSpPr>
          <p:cNvPr id="3" name="Group 2"/>
          <p:cNvGrpSpPr/>
          <p:nvPr/>
        </p:nvGrpSpPr>
        <p:grpSpPr>
          <a:xfrm>
            <a:off x="663090" y="4662686"/>
            <a:ext cx="7817820" cy="977901"/>
            <a:chOff x="416050" y="4991897"/>
            <a:chExt cx="7817820" cy="977901"/>
          </a:xfrm>
        </p:grpSpPr>
        <p:pic>
          <p:nvPicPr>
            <p:cNvPr id="9216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6050" y="4991897"/>
              <a:ext cx="1524000" cy="9779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16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1587" y="4991898"/>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16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3728" y="4991898"/>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168"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04163" y="4991898"/>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92169"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09870" y="4991898"/>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sp>
        <p:nvSpPr>
          <p:cNvPr id="4" name="Footer Placeholder 3"/>
          <p:cNvSpPr>
            <a:spLocks noGrp="1"/>
          </p:cNvSpPr>
          <p:nvPr>
            <p:ph type="ftr" sz="quarter" idx="11"/>
          </p:nvPr>
        </p:nvSpPr>
        <p:spPr/>
        <p:txBody>
          <a:bodyPr/>
          <a:lstStyle/>
          <a:p>
            <a:fld id="{C8A95B19-24FD-4A81-A48B-559188DAE027}" type="slidenum">
              <a:rPr lang="en-US" smtClean="0"/>
              <a:t>36</a:t>
            </a:fld>
            <a:endParaRPr lang="en-US"/>
          </a:p>
        </p:txBody>
      </p:sp>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53842" y="5763342"/>
            <a:ext cx="1476903" cy="1092908"/>
          </a:xfrm>
          <a:prstGeom prst="rect">
            <a:avLst/>
          </a:prstGeom>
        </p:spPr>
      </p:pic>
    </p:spTree>
    <p:extLst>
      <p:ext uri="{BB962C8B-B14F-4D97-AF65-F5344CB8AC3E}">
        <p14:creationId xmlns:p14="http://schemas.microsoft.com/office/powerpoint/2010/main" val="14971137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10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1928" y="1976097"/>
            <a:ext cx="36004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9747" name="Rectangle 1027"/>
          <p:cNvSpPr>
            <a:spLocks noGrp="1" noChangeArrowheads="1"/>
          </p:cNvSpPr>
          <p:nvPr>
            <p:ph type="title"/>
          </p:nvPr>
        </p:nvSpPr>
        <p:spPr/>
        <p:txBody>
          <a:bodyPr/>
          <a:lstStyle/>
          <a:p>
            <a:r>
              <a:rPr lang="en-US" altLang="en-US"/>
              <a:t>Acid pH RTD Beverages</a:t>
            </a:r>
          </a:p>
        </p:txBody>
      </p:sp>
      <p:sp>
        <p:nvSpPr>
          <p:cNvPr id="159748" name="Rectangle 1028"/>
          <p:cNvSpPr>
            <a:spLocks noGrp="1" noChangeArrowheads="1"/>
          </p:cNvSpPr>
          <p:nvPr>
            <p:ph idx="1"/>
          </p:nvPr>
        </p:nvSpPr>
        <p:spPr/>
        <p:txBody>
          <a:bodyPr/>
          <a:lstStyle/>
          <a:p>
            <a:r>
              <a:rPr lang="en-US" altLang="en-US" dirty="0"/>
              <a:t>Key Functionalities And Requirements</a:t>
            </a:r>
          </a:p>
          <a:p>
            <a:r>
              <a:rPr lang="en-US" altLang="en-US" dirty="0"/>
              <a:t>Mouthfeel</a:t>
            </a:r>
          </a:p>
          <a:p>
            <a:r>
              <a:rPr lang="en-US" altLang="en-US" dirty="0"/>
              <a:t>Suspension</a:t>
            </a:r>
          </a:p>
          <a:p>
            <a:r>
              <a:rPr lang="en-US" altLang="en-US" dirty="0"/>
              <a:t>Protein protection</a:t>
            </a:r>
          </a:p>
          <a:p>
            <a:r>
              <a:rPr lang="en-US" altLang="en-US" dirty="0"/>
              <a:t>Acid stability</a:t>
            </a:r>
          </a:p>
          <a:p>
            <a:r>
              <a:rPr lang="en-US" altLang="en-US" dirty="0"/>
              <a:t>Emulsification of fat/flavor oils</a:t>
            </a:r>
          </a:p>
          <a:p>
            <a:endParaRPr lang="en-US" altLang="en-US" dirty="0"/>
          </a:p>
          <a:p>
            <a:endParaRPr lang="en-US" altLang="en-US" dirty="0"/>
          </a:p>
          <a:p>
            <a:pPr lvl="1"/>
            <a:endParaRPr lang="en-US" altLang="en-US" dirty="0"/>
          </a:p>
        </p:txBody>
      </p:sp>
      <p:sp>
        <p:nvSpPr>
          <p:cNvPr id="3" name="Footer Placeholder 2"/>
          <p:cNvSpPr>
            <a:spLocks noGrp="1"/>
          </p:cNvSpPr>
          <p:nvPr>
            <p:ph type="ftr" sz="quarter" idx="11"/>
          </p:nvPr>
        </p:nvSpPr>
        <p:spPr/>
        <p:txBody>
          <a:bodyPr/>
          <a:lstStyle/>
          <a:p>
            <a:fld id="{AE4F43CF-6794-4A9C-B83A-09F78B370453}" type="slidenum">
              <a:rPr lang="en-US" smtClean="0"/>
              <a:pPr/>
              <a:t>37</a:t>
            </a:fld>
            <a:endParaRPr lang="en-US"/>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08" y="5613345"/>
            <a:ext cx="1688122" cy="1249210"/>
          </a:xfrm>
          <a:prstGeom prst="rect">
            <a:avLst/>
          </a:prstGeom>
        </p:spPr>
      </p:pic>
    </p:spTree>
    <p:extLst>
      <p:ext uri="{BB962C8B-B14F-4D97-AF65-F5344CB8AC3E}">
        <p14:creationId xmlns:p14="http://schemas.microsoft.com/office/powerpoint/2010/main" val="3822154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altLang="en-US"/>
              <a:t>Low pH Beverages</a:t>
            </a:r>
          </a:p>
        </p:txBody>
      </p:sp>
      <p:sp>
        <p:nvSpPr>
          <p:cNvPr id="2" name="Content Placeholder 1"/>
          <p:cNvSpPr>
            <a:spLocks noGrp="1"/>
          </p:cNvSpPr>
          <p:nvPr>
            <p:ph idx="1"/>
          </p:nvPr>
        </p:nvSpPr>
        <p:spPr/>
        <p:txBody>
          <a:bodyPr>
            <a:normAutofit fontScale="92500" lnSpcReduction="20000"/>
          </a:bodyPr>
          <a:lstStyle/>
          <a:p>
            <a:r>
              <a:rPr lang="en-US" altLang="en-US" dirty="0"/>
              <a:t>Typical Ingredients:</a:t>
            </a:r>
          </a:p>
          <a:p>
            <a:r>
              <a:rPr lang="en-US" altLang="en-US" dirty="0"/>
              <a:t> Fruit Flavored Soft Drinks</a:t>
            </a:r>
          </a:p>
          <a:p>
            <a:pPr lvl="1"/>
            <a:r>
              <a:rPr lang="en-US" altLang="en-US" dirty="0"/>
              <a:t>Ester gum (flavor/cloud)</a:t>
            </a:r>
          </a:p>
          <a:p>
            <a:pPr lvl="1"/>
            <a:r>
              <a:rPr lang="en-US" altLang="en-US" dirty="0"/>
              <a:t>Gum Arabic (flavor/cloud)</a:t>
            </a:r>
          </a:p>
          <a:p>
            <a:pPr lvl="1"/>
            <a:r>
              <a:rPr lang="en-US" altLang="en-US" dirty="0"/>
              <a:t>Lecithin (emulsify flavor oil)</a:t>
            </a:r>
          </a:p>
          <a:p>
            <a:r>
              <a:rPr lang="en-US" altLang="en-US" dirty="0"/>
              <a:t> Acidified Protein Drinks</a:t>
            </a:r>
          </a:p>
          <a:p>
            <a:pPr lvl="1"/>
            <a:r>
              <a:rPr lang="en-US" altLang="en-US" dirty="0"/>
              <a:t> Pectin</a:t>
            </a:r>
          </a:p>
          <a:p>
            <a:pPr lvl="1"/>
            <a:r>
              <a:rPr lang="en-US" altLang="en-US" dirty="0"/>
              <a:t> CMC</a:t>
            </a:r>
          </a:p>
          <a:p>
            <a:r>
              <a:rPr lang="en-US" altLang="en-US" dirty="0"/>
              <a:t> Fruit Juice Based Drinks</a:t>
            </a:r>
          </a:p>
          <a:p>
            <a:pPr lvl="1"/>
            <a:r>
              <a:rPr lang="en-US" altLang="en-US" dirty="0"/>
              <a:t> Pectin</a:t>
            </a:r>
          </a:p>
          <a:p>
            <a:pPr lvl="1"/>
            <a:r>
              <a:rPr lang="en-US" altLang="en-US" dirty="0"/>
              <a:t> Xanthan gum</a:t>
            </a:r>
          </a:p>
          <a:p>
            <a:pPr lvl="1"/>
            <a:r>
              <a:rPr lang="en-US" altLang="en-US" dirty="0"/>
              <a:t> CMC</a:t>
            </a:r>
          </a:p>
          <a:p>
            <a:endParaRPr lang="en-US" altLang="en-US" dirty="0"/>
          </a:p>
          <a:p>
            <a:endParaRPr lang="en-US" altLang="en-US" dirty="0"/>
          </a:p>
          <a:p>
            <a:endParaRPr lang="en-US" dirty="0"/>
          </a:p>
        </p:txBody>
      </p:sp>
      <p:sp>
        <p:nvSpPr>
          <p:cNvPr id="4" name="Footer Placeholder 3"/>
          <p:cNvSpPr>
            <a:spLocks noGrp="1"/>
          </p:cNvSpPr>
          <p:nvPr>
            <p:ph type="ftr" sz="quarter" idx="11"/>
          </p:nvPr>
        </p:nvSpPr>
        <p:spPr/>
        <p:txBody>
          <a:bodyPr/>
          <a:lstStyle/>
          <a:p>
            <a:fld id="{9349F989-C49B-472E-92A1-121C09668162}" type="slidenum">
              <a:rPr lang="en-US" smtClean="0"/>
              <a:pPr/>
              <a:t>38</a:t>
            </a:fld>
            <a:endParaRPr lang="en-US"/>
          </a:p>
        </p:txBody>
      </p:sp>
      <p:sp>
        <p:nvSpPr>
          <p:cNvPr id="158730" name="Text Box 10"/>
          <p:cNvSpPr txBox="1">
            <a:spLocks noChangeArrowheads="1"/>
          </p:cNvSpPr>
          <p:nvPr/>
        </p:nvSpPr>
        <p:spPr bwMode="auto">
          <a:xfrm>
            <a:off x="3276600" y="1371600"/>
            <a:ext cx="5105400"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lnSpc>
                <a:spcPct val="90000"/>
              </a:lnSpc>
              <a:spcBef>
                <a:spcPct val="20000"/>
              </a:spcBef>
              <a:buClr>
                <a:srgbClr val="000099"/>
              </a:buClr>
              <a:buSzPct val="70000"/>
            </a:pPr>
            <a:r>
              <a:rPr lang="en-US" altLang="en-US" sz="2800" b="0"/>
              <a:t> </a:t>
            </a:r>
            <a:endParaRPr lang="en-US" altLang="en-US" sz="2400" b="0">
              <a:latin typeface="Verdana" panose="020B0604030504040204" pitchFamily="34" charset="0"/>
            </a:endParaRPr>
          </a:p>
        </p:txBody>
      </p:sp>
      <p:grpSp>
        <p:nvGrpSpPr>
          <p:cNvPr id="3" name="Group 2"/>
          <p:cNvGrpSpPr/>
          <p:nvPr/>
        </p:nvGrpSpPr>
        <p:grpSpPr>
          <a:xfrm>
            <a:off x="6077428" y="1227283"/>
            <a:ext cx="1524000" cy="5010752"/>
            <a:chOff x="6784756" y="1663615"/>
            <a:chExt cx="1524000" cy="5010752"/>
          </a:xfrm>
        </p:grpSpPr>
        <p:pic>
          <p:nvPicPr>
            <p:cNvPr id="1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4756" y="1663615"/>
              <a:ext cx="1524000" cy="9779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4756" y="2685152"/>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84756" y="3735287"/>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4"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84756" y="4718567"/>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5"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84756" y="5696467"/>
              <a:ext cx="1524000" cy="977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756" y="5603059"/>
            <a:ext cx="1688122" cy="1249210"/>
          </a:xfrm>
          <a:prstGeom prst="rect">
            <a:avLst/>
          </a:prstGeom>
        </p:spPr>
      </p:pic>
    </p:spTree>
    <p:extLst>
      <p:ext uri="{BB962C8B-B14F-4D97-AF65-F5344CB8AC3E}">
        <p14:creationId xmlns:p14="http://schemas.microsoft.com/office/powerpoint/2010/main" val="7846262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Low pH Beverages—Processing </a:t>
            </a:r>
          </a:p>
        </p:txBody>
      </p:sp>
      <p:sp>
        <p:nvSpPr>
          <p:cNvPr id="3" name="Content Placeholder 2"/>
          <p:cNvSpPr>
            <a:spLocks noGrp="1"/>
          </p:cNvSpPr>
          <p:nvPr>
            <p:ph idx="1"/>
          </p:nvPr>
        </p:nvSpPr>
        <p:spPr/>
        <p:txBody>
          <a:bodyPr/>
          <a:lstStyle/>
          <a:p>
            <a:r>
              <a:rPr lang="en-US" dirty="0"/>
              <a:t>Dry Mix </a:t>
            </a:r>
          </a:p>
          <a:p>
            <a:pPr lvl="1"/>
            <a:r>
              <a:rPr lang="en-US" dirty="0"/>
              <a:t>Dry blend </a:t>
            </a:r>
          </a:p>
          <a:p>
            <a:pPr lvl="1"/>
            <a:r>
              <a:rPr lang="en-US" dirty="0"/>
              <a:t>Agglomeration </a:t>
            </a:r>
          </a:p>
          <a:p>
            <a:pPr lvl="1"/>
            <a:r>
              <a:rPr lang="en-US" dirty="0"/>
              <a:t>Spray dry</a:t>
            </a:r>
          </a:p>
          <a:p>
            <a:r>
              <a:rPr lang="en-US" dirty="0"/>
              <a:t>Ready-to-Drink</a:t>
            </a:r>
          </a:p>
          <a:p>
            <a:pPr lvl="1"/>
            <a:r>
              <a:rPr lang="en-US" dirty="0"/>
              <a:t>Hot fill</a:t>
            </a:r>
          </a:p>
          <a:p>
            <a:pPr lvl="1"/>
            <a:r>
              <a:rPr lang="en-US" dirty="0"/>
              <a:t>UHT/HTST (acidified milk)</a:t>
            </a:r>
          </a:p>
          <a:p>
            <a:pPr lvl="1"/>
            <a:r>
              <a:rPr lang="en-US" dirty="0"/>
              <a:t>High Pressure Processing (HPP, UHP HHP)</a:t>
            </a:r>
          </a:p>
          <a:p>
            <a:pPr lvl="1"/>
            <a:r>
              <a:rPr lang="en-US" dirty="0"/>
              <a:t>Carbonated</a:t>
            </a:r>
          </a:p>
          <a:p>
            <a:pPr lvl="1"/>
            <a:endParaRPr lang="en-US" dirty="0"/>
          </a:p>
        </p:txBody>
      </p:sp>
      <p:sp>
        <p:nvSpPr>
          <p:cNvPr id="4" name="Footer Placeholder 3"/>
          <p:cNvSpPr>
            <a:spLocks noGrp="1"/>
          </p:cNvSpPr>
          <p:nvPr>
            <p:ph type="ftr" sz="quarter" idx="11"/>
          </p:nvPr>
        </p:nvSpPr>
        <p:spPr/>
        <p:txBody>
          <a:bodyPr/>
          <a:lstStyle/>
          <a:p>
            <a:fld id="{F5FF6823-6729-46B1-9AC3-C0A450874C0D}" type="slidenum">
              <a:rPr lang="en-US" smtClean="0"/>
              <a:pPr/>
              <a:t>39</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1276759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Market Review</a:t>
            </a:r>
          </a:p>
        </p:txBody>
      </p:sp>
      <p:sp>
        <p:nvSpPr>
          <p:cNvPr id="6" name="Content Placeholder 5"/>
          <p:cNvSpPr>
            <a:spLocks noGrp="1"/>
          </p:cNvSpPr>
          <p:nvPr>
            <p:ph idx="1"/>
          </p:nvPr>
        </p:nvSpPr>
        <p:spPr>
          <a:xfrm>
            <a:off x="628650" y="1343025"/>
            <a:ext cx="7886700" cy="4610099"/>
          </a:xfrm>
        </p:spPr>
        <p:txBody>
          <a:bodyPr>
            <a:normAutofit fontScale="70000" lnSpcReduction="20000"/>
          </a:bodyPr>
          <a:lstStyle/>
          <a:p>
            <a:r>
              <a:rPr lang="en-US"/>
              <a:t>Clean Label Trend</a:t>
            </a:r>
          </a:p>
          <a:p>
            <a:pPr lvl="1"/>
            <a:r>
              <a:rPr lang="en-US"/>
              <a:t>There are no standards or regulations controlled by any governing body. </a:t>
            </a:r>
          </a:p>
          <a:p>
            <a:pPr lvl="1"/>
            <a:r>
              <a:rPr lang="en-US"/>
              <a:t>E-number removal</a:t>
            </a:r>
          </a:p>
          <a:p>
            <a:pPr lvl="1"/>
            <a:r>
              <a:rPr lang="en-US"/>
              <a:t>Simple, transparent and clear messaging </a:t>
            </a:r>
          </a:p>
          <a:p>
            <a:pPr lvl="1"/>
            <a:r>
              <a:rPr lang="en-US"/>
              <a:t>Recognizable, non-chemical sounding, natural </a:t>
            </a:r>
          </a:p>
          <a:p>
            <a:pPr lvl="1"/>
            <a:r>
              <a:rPr lang="en-US"/>
              <a:t>Sustainable story</a:t>
            </a:r>
          </a:p>
          <a:p>
            <a:pPr marL="457200" lvl="1" indent="0">
              <a:buNone/>
            </a:pPr>
            <a:endParaRPr lang="en-US"/>
          </a:p>
          <a:p>
            <a:r>
              <a:rPr lang="en-US"/>
              <a:t>Better-for-You</a:t>
            </a:r>
          </a:p>
          <a:p>
            <a:pPr lvl="1"/>
            <a:r>
              <a:rPr lang="en-US"/>
              <a:t>Reduced sugar</a:t>
            </a:r>
          </a:p>
          <a:p>
            <a:pPr lvl="1"/>
            <a:r>
              <a:rPr lang="en-US"/>
              <a:t>Fiber enriched</a:t>
            </a:r>
          </a:p>
          <a:p>
            <a:pPr lvl="1"/>
            <a:r>
              <a:rPr lang="en-US"/>
              <a:t>Vitamin &amp; mineral fortified </a:t>
            </a:r>
          </a:p>
          <a:p>
            <a:pPr lvl="1"/>
            <a:r>
              <a:rPr lang="en-US"/>
              <a:t>Naturally healthy</a:t>
            </a:r>
          </a:p>
          <a:p>
            <a:pPr lvl="1"/>
            <a:endParaRPr lang="en-US"/>
          </a:p>
          <a:p>
            <a:r>
              <a:rPr lang="en-US"/>
              <a:t>Cost Savings Strategies</a:t>
            </a:r>
          </a:p>
          <a:p>
            <a:pPr lvl="1"/>
            <a:r>
              <a:rPr lang="en-US"/>
              <a:t>Expensive fruit extension</a:t>
            </a:r>
          </a:p>
          <a:p>
            <a:pPr lvl="1"/>
            <a:r>
              <a:rPr lang="en-US"/>
              <a:t>Cost-in-Use</a:t>
            </a:r>
          </a:p>
          <a:p>
            <a:pPr lvl="1"/>
            <a:endParaRPr lang="en-US"/>
          </a:p>
        </p:txBody>
      </p:sp>
      <p:sp>
        <p:nvSpPr>
          <p:cNvPr id="12" name="Footer Placeholder 11"/>
          <p:cNvSpPr>
            <a:spLocks noGrp="1"/>
          </p:cNvSpPr>
          <p:nvPr>
            <p:ph type="ftr" sz="quarter" idx="11"/>
          </p:nvPr>
        </p:nvSpPr>
        <p:spPr/>
        <p:txBody>
          <a:bodyPr/>
          <a:lstStyle/>
          <a:p>
            <a:fld id="{1E3EBE1E-1BB6-41A8-9562-103849078C80}" type="slidenum">
              <a:rPr lang="en-US" smtClean="0"/>
              <a:pPr/>
              <a:t>4</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31649792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Commercial Spray Drying Set-up</a:t>
            </a:r>
          </a:p>
        </p:txBody>
      </p:sp>
      <p:pic>
        <p:nvPicPr>
          <p:cNvPr id="8" name="Content Placeholder 7"/>
          <p:cNvPicPr>
            <a:picLocks noGrp="1"/>
          </p:cNvPicPr>
          <p:nvPr>
            <p:ph idx="1"/>
          </p:nvPr>
        </p:nvPicPr>
        <p:blipFill rotWithShape="1">
          <a:blip r:embed="rId3"/>
          <a:srcRect l="16186" t="28485" r="62179" b="20813"/>
          <a:stretch/>
        </p:blipFill>
        <p:spPr bwMode="auto">
          <a:xfrm>
            <a:off x="1059785" y="1749245"/>
            <a:ext cx="6866734" cy="4525963"/>
          </a:xfrm>
          <a:prstGeom prst="rect">
            <a:avLst/>
          </a:prstGeom>
          <a:ln>
            <a:noFill/>
          </a:ln>
          <a:extLst>
            <a:ext uri="{53640926-AAD7-44D8-BBD7-CCE9431645EC}">
              <a14:shadowObscured xmlns:a14="http://schemas.microsoft.com/office/drawing/2010/main"/>
            </a:ext>
          </a:extLst>
        </p:spPr>
      </p:pic>
      <p:sp>
        <p:nvSpPr>
          <p:cNvPr id="12" name="Footer Placeholder 11"/>
          <p:cNvSpPr>
            <a:spLocks noGrp="1"/>
          </p:cNvSpPr>
          <p:nvPr>
            <p:ph type="ftr" sz="quarter" idx="11"/>
          </p:nvPr>
        </p:nvSpPr>
        <p:spPr/>
        <p:txBody>
          <a:bodyPr/>
          <a:lstStyle/>
          <a:p>
            <a:fld id="{F104FCFE-065D-419C-BE89-0B5407DAD2F9}" type="slidenum">
              <a:rPr lang="en-US" smtClean="0"/>
              <a:t>40</a:t>
            </a:fld>
            <a:endParaRPr lang="en-US"/>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17886087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chemeClr val="tx1"/>
                </a:solidFill>
              </a:rPr>
              <a:t>Spray Drying Trials Conducted at USDA-ARS Lab</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22245368"/>
              </p:ext>
            </p:extLst>
          </p:nvPr>
        </p:nvGraphicFramePr>
        <p:xfrm>
          <a:off x="1774300" y="1165884"/>
          <a:ext cx="4733856" cy="2899359"/>
        </p:xfrm>
        <a:graphic>
          <a:graphicData uri="http://schemas.openxmlformats.org/drawingml/2006/table">
            <a:tbl>
              <a:tblPr firstRow="1" firstCol="1" bandRow="1">
                <a:tableStyleId>{93296810-A885-4BE3-A3E7-6D5BEEA58F35}</a:tableStyleId>
              </a:tblPr>
              <a:tblGrid>
                <a:gridCol w="2407046">
                  <a:extLst>
                    <a:ext uri="{9D8B030D-6E8A-4147-A177-3AD203B41FA5}">
                      <a16:colId xmlns:a16="http://schemas.microsoft.com/office/drawing/2014/main" val="20000"/>
                    </a:ext>
                  </a:extLst>
                </a:gridCol>
                <a:gridCol w="1163405">
                  <a:extLst>
                    <a:ext uri="{9D8B030D-6E8A-4147-A177-3AD203B41FA5}">
                      <a16:colId xmlns:a16="http://schemas.microsoft.com/office/drawing/2014/main" val="20001"/>
                    </a:ext>
                  </a:extLst>
                </a:gridCol>
                <a:gridCol w="1163405">
                  <a:extLst>
                    <a:ext uri="{9D8B030D-6E8A-4147-A177-3AD203B41FA5}">
                      <a16:colId xmlns:a16="http://schemas.microsoft.com/office/drawing/2014/main" val="20002"/>
                    </a:ext>
                  </a:extLst>
                </a:gridCol>
              </a:tblGrid>
              <a:tr h="240570">
                <a:tc>
                  <a:txBody>
                    <a:bodyPr/>
                    <a:lstStyle/>
                    <a:p>
                      <a:pPr marL="0" marR="0">
                        <a:lnSpc>
                          <a:spcPct val="107000"/>
                        </a:lnSpc>
                        <a:spcBef>
                          <a:spcPts val="0"/>
                        </a:spcBef>
                        <a:spcAft>
                          <a:spcPts val="0"/>
                        </a:spcAft>
                      </a:pPr>
                      <a:r>
                        <a:rPr lang="en-US" sz="1600">
                          <a:effectLst/>
                        </a:rPr>
                        <a:t> </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Test 1</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Test 5</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0"/>
                  </a:ext>
                </a:extLst>
              </a:tr>
              <a:tr h="240570">
                <a:tc>
                  <a:txBody>
                    <a:bodyPr/>
                    <a:lstStyle/>
                    <a:p>
                      <a:pPr marL="0" marR="0">
                        <a:lnSpc>
                          <a:spcPct val="107000"/>
                        </a:lnSpc>
                        <a:spcBef>
                          <a:spcPts val="0"/>
                        </a:spcBef>
                        <a:spcAft>
                          <a:spcPts val="0"/>
                        </a:spcAft>
                      </a:pPr>
                      <a:r>
                        <a:rPr lang="en-US" sz="1600">
                          <a:effectLst/>
                        </a:rPr>
                        <a:t> </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Acacia</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100M40</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1"/>
                  </a:ext>
                </a:extLst>
              </a:tr>
              <a:tr h="240570">
                <a:tc>
                  <a:txBody>
                    <a:bodyPr/>
                    <a:lstStyle/>
                    <a:p>
                      <a:pPr marL="0" marR="0">
                        <a:lnSpc>
                          <a:spcPct val="107000"/>
                        </a:lnSpc>
                        <a:spcBef>
                          <a:spcPts val="0"/>
                        </a:spcBef>
                        <a:spcAft>
                          <a:spcPts val="0"/>
                        </a:spcAft>
                      </a:pPr>
                      <a:r>
                        <a:rPr lang="en-US" sz="1600">
                          <a:effectLst/>
                        </a:rPr>
                        <a:t> </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w/ malt</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45% solids</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2"/>
                  </a:ext>
                </a:extLst>
              </a:tr>
              <a:tr h="240570">
                <a:tc>
                  <a:txBody>
                    <a:bodyPr/>
                    <a:lstStyle/>
                    <a:p>
                      <a:pPr marL="0" marR="0">
                        <a:lnSpc>
                          <a:spcPct val="107000"/>
                        </a:lnSpc>
                        <a:spcBef>
                          <a:spcPts val="0"/>
                        </a:spcBef>
                        <a:spcAft>
                          <a:spcPts val="0"/>
                        </a:spcAft>
                      </a:pPr>
                      <a:r>
                        <a:rPr lang="en-US" sz="1600">
                          <a:effectLst/>
                        </a:rPr>
                        <a:t>Ingredients</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25% load</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20% load</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3"/>
                  </a:ext>
                </a:extLst>
              </a:tr>
              <a:tr h="240570">
                <a:tc>
                  <a:txBody>
                    <a:bodyPr/>
                    <a:lstStyle/>
                    <a:p>
                      <a:pPr marL="0" marR="0">
                        <a:lnSpc>
                          <a:spcPct val="107000"/>
                        </a:lnSpc>
                        <a:spcBef>
                          <a:spcPts val="0"/>
                        </a:spcBef>
                        <a:spcAft>
                          <a:spcPts val="0"/>
                        </a:spcAft>
                      </a:pPr>
                      <a:r>
                        <a:rPr lang="en-US" sz="1600" b="1">
                          <a:effectLst/>
                        </a:rPr>
                        <a:t>Citri-Fi 100M40</a:t>
                      </a:r>
                      <a:endParaRPr lang="en-US" sz="1600" b="1">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b="1">
                          <a:effectLst/>
                        </a:rPr>
                        <a:t>0.0%</a:t>
                      </a:r>
                      <a:endParaRPr lang="en-US" sz="1600" b="1">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b="1">
                          <a:effectLst/>
                        </a:rPr>
                        <a:t>0.6%</a:t>
                      </a:r>
                      <a:endParaRPr lang="en-US" sz="1600" b="1">
                        <a:effectLst/>
                        <a:latin typeface="Calibri"/>
                        <a:ea typeface="Calibri"/>
                        <a:cs typeface="Times New Roman"/>
                      </a:endParaRPr>
                    </a:p>
                  </a:txBody>
                  <a:tcPr marL="75804" marR="75804" marT="0" marB="0" anchor="b"/>
                </a:tc>
                <a:extLst>
                  <a:ext uri="{0D108BD9-81ED-4DB2-BD59-A6C34878D82A}">
                    <a16:rowId xmlns:a16="http://schemas.microsoft.com/office/drawing/2014/main" val="10004"/>
                  </a:ext>
                </a:extLst>
              </a:tr>
              <a:tr h="240570">
                <a:tc>
                  <a:txBody>
                    <a:bodyPr/>
                    <a:lstStyle/>
                    <a:p>
                      <a:pPr marL="0" marR="0">
                        <a:lnSpc>
                          <a:spcPct val="107000"/>
                        </a:lnSpc>
                        <a:spcBef>
                          <a:spcPts val="0"/>
                        </a:spcBef>
                        <a:spcAft>
                          <a:spcPts val="0"/>
                        </a:spcAft>
                      </a:pPr>
                      <a:r>
                        <a:rPr lang="en-US" sz="1600" b="1">
                          <a:effectLst/>
                        </a:rPr>
                        <a:t>Citri-Fi 100M20</a:t>
                      </a:r>
                      <a:endParaRPr lang="en-US" sz="1600" b="1">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b="1">
                          <a:effectLst/>
                        </a:rPr>
                        <a:t>0.0%</a:t>
                      </a:r>
                      <a:endParaRPr lang="en-US" sz="1600" b="1">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b="1">
                          <a:effectLst/>
                        </a:rPr>
                        <a:t>0.0%</a:t>
                      </a:r>
                      <a:endParaRPr lang="en-US" sz="1600" b="1">
                        <a:effectLst/>
                        <a:latin typeface="Calibri"/>
                        <a:ea typeface="Calibri"/>
                        <a:cs typeface="Times New Roman"/>
                      </a:endParaRPr>
                    </a:p>
                  </a:txBody>
                  <a:tcPr marL="75804" marR="75804" marT="0" marB="0" anchor="b"/>
                </a:tc>
                <a:extLst>
                  <a:ext uri="{0D108BD9-81ED-4DB2-BD59-A6C34878D82A}">
                    <a16:rowId xmlns:a16="http://schemas.microsoft.com/office/drawing/2014/main" val="10005"/>
                  </a:ext>
                </a:extLst>
              </a:tr>
              <a:tr h="240570">
                <a:tc>
                  <a:txBody>
                    <a:bodyPr/>
                    <a:lstStyle/>
                    <a:p>
                      <a:pPr marL="0" marR="0">
                        <a:lnSpc>
                          <a:spcPct val="107000"/>
                        </a:lnSpc>
                        <a:spcBef>
                          <a:spcPts val="0"/>
                        </a:spcBef>
                        <a:spcAft>
                          <a:spcPts val="0"/>
                        </a:spcAft>
                      </a:pPr>
                      <a:r>
                        <a:rPr lang="en-US" sz="1600">
                          <a:effectLst/>
                        </a:rPr>
                        <a:t>Water</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69.6%</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64.4%</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6"/>
                  </a:ext>
                </a:extLst>
              </a:tr>
              <a:tr h="240570">
                <a:tc>
                  <a:txBody>
                    <a:bodyPr/>
                    <a:lstStyle/>
                    <a:p>
                      <a:pPr marL="0" marR="0">
                        <a:lnSpc>
                          <a:spcPct val="107000"/>
                        </a:lnSpc>
                        <a:spcBef>
                          <a:spcPts val="0"/>
                        </a:spcBef>
                        <a:spcAft>
                          <a:spcPts val="0"/>
                        </a:spcAft>
                      </a:pPr>
                      <a:r>
                        <a:rPr lang="en-US" sz="1600">
                          <a:effectLst/>
                        </a:rPr>
                        <a:t>Gum Acacia</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7.0%</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0.0%</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7"/>
                  </a:ext>
                </a:extLst>
              </a:tr>
              <a:tr h="290139">
                <a:tc>
                  <a:txBody>
                    <a:bodyPr/>
                    <a:lstStyle/>
                    <a:p>
                      <a:pPr marL="0" marR="0">
                        <a:lnSpc>
                          <a:spcPct val="107000"/>
                        </a:lnSpc>
                        <a:spcBef>
                          <a:spcPts val="0"/>
                        </a:spcBef>
                        <a:spcAft>
                          <a:spcPts val="0"/>
                        </a:spcAft>
                      </a:pPr>
                      <a:r>
                        <a:rPr lang="en-US" sz="1600">
                          <a:effectLst/>
                        </a:rPr>
                        <a:t>Maltodextrin (M100)</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17.4%</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29.0%</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8"/>
                  </a:ext>
                </a:extLst>
              </a:tr>
              <a:tr h="0">
                <a:tc>
                  <a:txBody>
                    <a:bodyPr/>
                    <a:lstStyle/>
                    <a:p>
                      <a:pPr marL="0" marR="0">
                        <a:lnSpc>
                          <a:spcPct val="107000"/>
                        </a:lnSpc>
                        <a:spcBef>
                          <a:spcPts val="0"/>
                        </a:spcBef>
                        <a:spcAft>
                          <a:spcPts val="0"/>
                        </a:spcAft>
                      </a:pPr>
                      <a:r>
                        <a:rPr lang="en-US" sz="1600">
                          <a:effectLst/>
                        </a:rPr>
                        <a:t>Soy Oil</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6.1%</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5.9%</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09"/>
                  </a:ext>
                </a:extLst>
              </a:tr>
              <a:tr h="240570">
                <a:tc>
                  <a:txBody>
                    <a:bodyPr/>
                    <a:lstStyle/>
                    <a:p>
                      <a:pPr marL="0" marR="0">
                        <a:lnSpc>
                          <a:spcPct val="107000"/>
                        </a:lnSpc>
                        <a:spcBef>
                          <a:spcPts val="0"/>
                        </a:spcBef>
                        <a:spcAft>
                          <a:spcPts val="0"/>
                        </a:spcAft>
                      </a:pPr>
                      <a:r>
                        <a:rPr lang="en-US" sz="1600">
                          <a:effectLst/>
                        </a:rPr>
                        <a:t>Total</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100.0%</a:t>
                      </a:r>
                      <a:endParaRPr lang="en-US" sz="1600">
                        <a:effectLst/>
                        <a:latin typeface="Calibri"/>
                        <a:ea typeface="Calibri"/>
                        <a:cs typeface="Times New Roman"/>
                      </a:endParaRPr>
                    </a:p>
                  </a:txBody>
                  <a:tcPr marL="75804" marR="75804" marT="0" marB="0" anchor="b"/>
                </a:tc>
                <a:tc>
                  <a:txBody>
                    <a:bodyPr/>
                    <a:lstStyle/>
                    <a:p>
                      <a:pPr marL="0" marR="0" algn="ctr">
                        <a:lnSpc>
                          <a:spcPct val="107000"/>
                        </a:lnSpc>
                        <a:spcBef>
                          <a:spcPts val="0"/>
                        </a:spcBef>
                        <a:spcAft>
                          <a:spcPts val="0"/>
                        </a:spcAft>
                      </a:pPr>
                      <a:r>
                        <a:rPr lang="en-US" sz="1600">
                          <a:effectLst/>
                        </a:rPr>
                        <a:t>100.0%</a:t>
                      </a:r>
                      <a:endParaRPr lang="en-US" sz="1600">
                        <a:effectLst/>
                        <a:latin typeface="Calibri"/>
                        <a:ea typeface="Calibri"/>
                        <a:cs typeface="Times New Roman"/>
                      </a:endParaRPr>
                    </a:p>
                  </a:txBody>
                  <a:tcPr marL="75804" marR="75804" marT="0" marB="0" anchor="b"/>
                </a:tc>
                <a:extLst>
                  <a:ext uri="{0D108BD9-81ED-4DB2-BD59-A6C34878D82A}">
                    <a16:rowId xmlns:a16="http://schemas.microsoft.com/office/drawing/2014/main" val="10010"/>
                  </a:ext>
                </a:extLst>
              </a:tr>
            </a:tbl>
          </a:graphicData>
        </a:graphic>
      </p:graphicFrame>
      <p:sp>
        <p:nvSpPr>
          <p:cNvPr id="3" name="TextBox 2"/>
          <p:cNvSpPr txBox="1"/>
          <p:nvPr/>
        </p:nvSpPr>
        <p:spPr>
          <a:xfrm>
            <a:off x="457200" y="3895193"/>
            <a:ext cx="8229600" cy="2123658"/>
          </a:xfrm>
          <a:prstGeom prst="rect">
            <a:avLst/>
          </a:prstGeom>
          <a:noFill/>
        </p:spPr>
        <p:txBody>
          <a:bodyPr wrap="square" rtlCol="0">
            <a:spAutoFit/>
          </a:bodyPr>
          <a:lstStyle/>
          <a:p>
            <a:r>
              <a:rPr lang="en-US" sz="1200" b="1" u="sng"/>
              <a:t>Procedure: </a:t>
            </a:r>
          </a:p>
          <a:p>
            <a:pPr marL="342900" lvl="0" indent="-342900">
              <a:buFont typeface="+mj-lt"/>
              <a:buAutoNum type="arabicPeriod"/>
            </a:pPr>
            <a:r>
              <a:rPr lang="en-US" sz="1200"/>
              <a:t>Hydrate citrus fiber or gum by stirring in water overnight, 25 C. </a:t>
            </a:r>
          </a:p>
          <a:p>
            <a:pPr marL="342900" lvl="0" indent="-342900">
              <a:buFont typeface="+mj-lt"/>
              <a:buAutoNum type="arabicPeriod"/>
            </a:pPr>
            <a:r>
              <a:rPr lang="en-US" sz="1200"/>
              <a:t>Add in remaining ingredients with IKA overhead propeller mixer</a:t>
            </a:r>
          </a:p>
          <a:p>
            <a:pPr marL="342900" lvl="0" indent="-342900">
              <a:buFont typeface="+mj-lt"/>
              <a:buAutoNum type="arabicPeriod"/>
            </a:pPr>
            <a:r>
              <a:rPr lang="en-US" sz="1200"/>
              <a:t>Homogenize 3X at 5000 psi</a:t>
            </a:r>
          </a:p>
          <a:p>
            <a:pPr marL="342900" lvl="0" indent="-342900">
              <a:buFont typeface="+mj-lt"/>
              <a:buAutoNum type="arabicPeriod"/>
            </a:pPr>
            <a:r>
              <a:rPr lang="en-US" sz="1200"/>
              <a:t>Measure oil droplet and particle sizes using Horiba Partica light scattering particle size distribution analyzer</a:t>
            </a:r>
          </a:p>
          <a:p>
            <a:pPr marL="342900" lvl="0" indent="-342900">
              <a:buFont typeface="+mj-lt"/>
              <a:buAutoNum type="arabicPeriod"/>
            </a:pPr>
            <a:r>
              <a:rPr lang="en-US" sz="1200"/>
              <a:t>Spray dry using Buchi lab spray dryer using conditions as outlined </a:t>
            </a:r>
          </a:p>
          <a:p>
            <a:pPr marL="800100" lvl="1" indent="-342900">
              <a:buFont typeface="+mj-lt"/>
              <a:buAutoNum type="arabicPeriod"/>
            </a:pPr>
            <a:r>
              <a:rPr lang="en-US" sz="1200"/>
              <a:t>Inlet ~190-220 C</a:t>
            </a:r>
          </a:p>
          <a:p>
            <a:pPr marL="800100" lvl="1" indent="-342900">
              <a:buFont typeface="+mj-lt"/>
              <a:buAutoNum type="arabicPeriod"/>
            </a:pPr>
            <a:r>
              <a:rPr lang="en-US" sz="1200"/>
              <a:t>Outlet temps 100 C</a:t>
            </a:r>
          </a:p>
          <a:p>
            <a:pPr marL="800100" lvl="1" indent="-342900">
              <a:buFont typeface="+mj-lt"/>
              <a:buAutoNum type="arabicPeriod"/>
            </a:pPr>
            <a:r>
              <a:rPr lang="en-US" sz="1200"/>
              <a:t>Inlet pump speeds 5-15 ml/min</a:t>
            </a:r>
          </a:p>
          <a:p>
            <a:pPr marL="342900" lvl="0" indent="-342900">
              <a:buFont typeface="+mj-lt"/>
              <a:buAutoNum type="arabicPeriod"/>
            </a:pPr>
            <a:r>
              <a:rPr lang="en-US" sz="1200"/>
              <a:t>Rehydrate powder at 1% and measure oil droplet and particle sizes using Horiba Partica light scattering particle size distribution analyzer</a:t>
            </a:r>
          </a:p>
        </p:txBody>
      </p:sp>
      <p:sp>
        <p:nvSpPr>
          <p:cNvPr id="6" name="Footer Placeholder 5"/>
          <p:cNvSpPr>
            <a:spLocks noGrp="1"/>
          </p:cNvSpPr>
          <p:nvPr>
            <p:ph type="ftr" sz="quarter" idx="11"/>
          </p:nvPr>
        </p:nvSpPr>
        <p:spPr/>
        <p:txBody>
          <a:bodyPr/>
          <a:lstStyle/>
          <a:p>
            <a:fld id="{E30A1007-A794-4388-A901-F3960F1E8AF2}" type="slidenum">
              <a:rPr lang="en-US" smtClean="0"/>
              <a:t>41</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6850" y="5803098"/>
            <a:ext cx="1410642" cy="1043875"/>
          </a:xfrm>
          <a:prstGeom prst="rect">
            <a:avLst/>
          </a:prstGeom>
        </p:spPr>
      </p:pic>
    </p:spTree>
    <p:extLst>
      <p:ext uri="{BB962C8B-B14F-4D97-AF65-F5344CB8AC3E}">
        <p14:creationId xmlns:p14="http://schemas.microsoft.com/office/powerpoint/2010/main" val="17452522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chemeClr val="tx1"/>
                </a:solidFill>
              </a:rPr>
              <a:t>Particle Size Results Summary</a:t>
            </a:r>
          </a:p>
        </p:txBody>
      </p:sp>
      <p:pic>
        <p:nvPicPr>
          <p:cNvPr id="6" name="Picture 5"/>
          <p:cNvPicPr/>
          <p:nvPr/>
        </p:nvPicPr>
        <p:blipFill rotWithShape="1">
          <a:blip r:embed="rId2"/>
          <a:srcRect l="11217" t="18244" r="33334" b="10490"/>
          <a:stretch/>
        </p:blipFill>
        <p:spPr bwMode="auto">
          <a:xfrm>
            <a:off x="4610636" y="2069849"/>
            <a:ext cx="4404576" cy="4519325"/>
          </a:xfrm>
          <a:prstGeom prst="rect">
            <a:avLst/>
          </a:prstGeom>
          <a:ln>
            <a:noFill/>
          </a:ln>
          <a:extLst>
            <a:ext uri="{53640926-AAD7-44D8-BBD7-CCE9431645EC}">
              <a14:shadowObscured xmlns:a14="http://schemas.microsoft.com/office/drawing/2010/main"/>
            </a:ext>
          </a:extLst>
        </p:spPr>
      </p:pic>
      <p:pic>
        <p:nvPicPr>
          <p:cNvPr id="8" name="Picture 7"/>
          <p:cNvPicPr>
            <a:picLocks noChangeAspect="1"/>
          </p:cNvPicPr>
          <p:nvPr/>
        </p:nvPicPr>
        <p:blipFill rotWithShape="1">
          <a:blip r:embed="rId3"/>
          <a:srcRect l="10551" t="19081" r="34438" b="9898"/>
          <a:stretch/>
        </p:blipFill>
        <p:spPr>
          <a:xfrm>
            <a:off x="399974" y="2069850"/>
            <a:ext cx="4280391" cy="4519324"/>
          </a:xfrm>
          <a:prstGeom prst="rect">
            <a:avLst/>
          </a:prstGeom>
        </p:spPr>
      </p:pic>
      <p:sp>
        <p:nvSpPr>
          <p:cNvPr id="10" name="TextBox 9"/>
          <p:cNvSpPr txBox="1"/>
          <p:nvPr/>
        </p:nvSpPr>
        <p:spPr>
          <a:xfrm>
            <a:off x="4739424" y="1819235"/>
            <a:ext cx="3230023" cy="369332"/>
          </a:xfrm>
          <a:prstGeom prst="rect">
            <a:avLst/>
          </a:prstGeom>
          <a:noFill/>
        </p:spPr>
        <p:txBody>
          <a:bodyPr wrap="square" rtlCol="0">
            <a:spAutoFit/>
          </a:bodyPr>
          <a:lstStyle/>
          <a:p>
            <a:r>
              <a:rPr lang="en-US" u="sng"/>
              <a:t>Spray Dried Test 5 w/ CF100M40</a:t>
            </a:r>
          </a:p>
        </p:txBody>
      </p:sp>
      <p:sp>
        <p:nvSpPr>
          <p:cNvPr id="11" name="TextBox 10"/>
          <p:cNvSpPr txBox="1"/>
          <p:nvPr/>
        </p:nvSpPr>
        <p:spPr>
          <a:xfrm>
            <a:off x="128788" y="1819235"/>
            <a:ext cx="3747753" cy="369332"/>
          </a:xfrm>
          <a:prstGeom prst="rect">
            <a:avLst/>
          </a:prstGeom>
          <a:noFill/>
        </p:spPr>
        <p:txBody>
          <a:bodyPr wrap="square" rtlCol="0">
            <a:spAutoFit/>
          </a:bodyPr>
          <a:lstStyle/>
          <a:p>
            <a:r>
              <a:rPr lang="en-US" u="sng"/>
              <a:t>Spray Dried Test w/ Gum Arabic</a:t>
            </a:r>
          </a:p>
        </p:txBody>
      </p:sp>
      <p:sp>
        <p:nvSpPr>
          <p:cNvPr id="3" name="Rectangle 2"/>
          <p:cNvSpPr/>
          <p:nvPr/>
        </p:nvSpPr>
        <p:spPr>
          <a:xfrm>
            <a:off x="6812924" y="3155324"/>
            <a:ext cx="1493949" cy="167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25890" y="3088781"/>
            <a:ext cx="1493949" cy="167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48874"/>
            <a:ext cx="1314531" cy="972753"/>
          </a:xfrm>
          <a:prstGeom prst="rect">
            <a:avLst/>
          </a:prstGeom>
        </p:spPr>
      </p:pic>
    </p:spTree>
    <p:extLst>
      <p:ext uri="{BB962C8B-B14F-4D97-AF65-F5344CB8AC3E}">
        <p14:creationId xmlns:p14="http://schemas.microsoft.com/office/powerpoint/2010/main" val="13427278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Results</a:t>
            </a:r>
          </a:p>
        </p:txBody>
      </p:sp>
      <p:sp>
        <p:nvSpPr>
          <p:cNvPr id="3" name="Content Placeholder 2"/>
          <p:cNvSpPr>
            <a:spLocks noGrp="1"/>
          </p:cNvSpPr>
          <p:nvPr>
            <p:ph idx="1"/>
          </p:nvPr>
        </p:nvSpPr>
        <p:spPr/>
        <p:txBody>
          <a:bodyPr/>
          <a:lstStyle/>
          <a:p>
            <a:r>
              <a:rPr lang="en-US"/>
              <a:t>Test with 0.6% CF100M40: worked the best out of all the trials &amp; dried as good or better than gum Arabic and had closest particle size match</a:t>
            </a:r>
          </a:p>
          <a:p>
            <a:endParaRPr lang="en-US"/>
          </a:p>
          <a:p>
            <a:r>
              <a:rPr lang="en-US"/>
              <a:t>It may be possible to plate fat/flavor oils for far less money</a:t>
            </a:r>
          </a:p>
          <a:p>
            <a:endParaRPr lang="en-US"/>
          </a:p>
          <a:p>
            <a:endParaRPr lang="en-US"/>
          </a:p>
        </p:txBody>
      </p:sp>
      <p:sp>
        <p:nvSpPr>
          <p:cNvPr id="10" name="Footer Placeholder 9"/>
          <p:cNvSpPr>
            <a:spLocks noGrp="1"/>
          </p:cNvSpPr>
          <p:nvPr>
            <p:ph type="ftr" sz="quarter" idx="11"/>
          </p:nvPr>
        </p:nvSpPr>
        <p:spPr/>
        <p:txBody>
          <a:bodyPr/>
          <a:lstStyle/>
          <a:p>
            <a:fld id="{41368F30-9D7B-4CD1-ABA3-55CB51C9C401}" type="slidenum">
              <a:rPr lang="en-US" smtClean="0"/>
              <a:pPr/>
              <a:t>43</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39491567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Instant/Dry Mix Commercial Examples</a:t>
            </a:r>
          </a:p>
        </p:txBody>
      </p:sp>
      <p:sp>
        <p:nvSpPr>
          <p:cNvPr id="3" name="Footer Placeholder 2"/>
          <p:cNvSpPr>
            <a:spLocks noGrp="1"/>
          </p:cNvSpPr>
          <p:nvPr>
            <p:ph type="ftr" sz="quarter" idx="11"/>
          </p:nvPr>
        </p:nvSpPr>
        <p:spPr/>
        <p:txBody>
          <a:bodyPr/>
          <a:lstStyle/>
          <a:p>
            <a:fld id="{36C55098-217F-4BD2-AC3B-3BA8521A35B2}" type="slidenum">
              <a:rPr lang="en-US" smtClean="0"/>
              <a:t>44</a:t>
            </a:fld>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00144" y="2043759"/>
            <a:ext cx="2259264" cy="1694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461814" y="2043757"/>
            <a:ext cx="2259267" cy="1694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4695084" y="2057692"/>
            <a:ext cx="2290591" cy="17179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444002" y="2017651"/>
            <a:ext cx="2290587" cy="17798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151690" y="4095009"/>
            <a:ext cx="2110156" cy="2147176"/>
          </a:xfrm>
          <a:prstGeom prst="rect">
            <a:avLst/>
          </a:prstGeom>
        </p:spPr>
      </p:pic>
      <p:pic>
        <p:nvPicPr>
          <p:cNvPr id="13" name="Picture 12"/>
          <p:cNvPicPr>
            <a:picLocks noChangeAspect="1"/>
          </p:cNvPicPr>
          <p:nvPr/>
        </p:nvPicPr>
        <p:blipFill rotWithShape="1">
          <a:blip r:embed="rId8">
            <a:extLst>
              <a:ext uri="{28A0092B-C50C-407E-A947-70E740481C1C}">
                <a14:useLocalDpi xmlns:a14="http://schemas.microsoft.com/office/drawing/2010/main" val="0"/>
              </a:ext>
            </a:extLst>
          </a:blip>
          <a:srcRect t="23738"/>
          <a:stretch/>
        </p:blipFill>
        <p:spPr>
          <a:xfrm rot="5400000">
            <a:off x="1769278" y="4267916"/>
            <a:ext cx="2154868" cy="1801362"/>
          </a:xfrm>
          <a:prstGeom prst="rect">
            <a:avLst/>
          </a:prstGeom>
        </p:spPr>
      </p:pic>
      <p:sp>
        <p:nvSpPr>
          <p:cNvPr id="7" name="TextBox 6"/>
          <p:cNvSpPr txBox="1"/>
          <p:nvPr/>
        </p:nvSpPr>
        <p:spPr>
          <a:xfrm>
            <a:off x="882552" y="1250876"/>
            <a:ext cx="3556121" cy="369332"/>
          </a:xfrm>
          <a:prstGeom prst="rect">
            <a:avLst/>
          </a:prstGeom>
          <a:noFill/>
        </p:spPr>
        <p:txBody>
          <a:bodyPr wrap="square" rtlCol="0">
            <a:spAutoFit/>
          </a:bodyPr>
          <a:lstStyle/>
          <a:p>
            <a:pPr algn="ctr"/>
            <a:r>
              <a:rPr lang="en-US" b="1"/>
              <a:t>Lecithin</a:t>
            </a:r>
          </a:p>
        </p:txBody>
      </p:sp>
      <p:sp>
        <p:nvSpPr>
          <p:cNvPr id="12" name="TextBox 11"/>
          <p:cNvSpPr txBox="1"/>
          <p:nvPr/>
        </p:nvSpPr>
        <p:spPr>
          <a:xfrm>
            <a:off x="4981408" y="1250876"/>
            <a:ext cx="3497833" cy="369332"/>
          </a:xfrm>
          <a:prstGeom prst="rect">
            <a:avLst/>
          </a:prstGeom>
          <a:noFill/>
        </p:spPr>
        <p:txBody>
          <a:bodyPr wrap="square" rtlCol="0">
            <a:spAutoFit/>
          </a:bodyPr>
          <a:lstStyle/>
          <a:p>
            <a:pPr algn="ctr"/>
            <a:r>
              <a:rPr lang="en-US" b="1"/>
              <a:t>Gum Arabic</a:t>
            </a:r>
          </a:p>
        </p:txBody>
      </p:sp>
      <p:pic>
        <p:nvPicPr>
          <p:cNvPr id="15" name="Picture 14"/>
          <p:cNvPicPr>
            <a:picLocks noChangeAspect="1"/>
          </p:cNvPicPr>
          <p:nvPr/>
        </p:nvPicPr>
        <p:blipFill rotWithShape="1">
          <a:blip r:embed="rId9">
            <a:extLst>
              <a:ext uri="{28A0092B-C50C-407E-A947-70E740481C1C}">
                <a14:useLocalDpi xmlns:a14="http://schemas.microsoft.com/office/drawing/2010/main" val="0"/>
              </a:ext>
            </a:extLst>
          </a:blip>
          <a:srcRect t="26819" b="34424"/>
          <a:stretch/>
        </p:blipFill>
        <p:spPr>
          <a:xfrm>
            <a:off x="3792124" y="4213119"/>
            <a:ext cx="3717757" cy="1440873"/>
          </a:xfrm>
          <a:prstGeom prst="rect">
            <a:avLst/>
          </a:prstGeom>
        </p:spPr>
      </p:pic>
      <p:sp>
        <p:nvSpPr>
          <p:cNvPr id="16" name="TextBox 15"/>
          <p:cNvSpPr txBox="1"/>
          <p:nvPr/>
        </p:nvSpPr>
        <p:spPr>
          <a:xfrm>
            <a:off x="7340199" y="4804842"/>
            <a:ext cx="1634119" cy="1384995"/>
          </a:xfrm>
          <a:prstGeom prst="rect">
            <a:avLst/>
          </a:prstGeom>
          <a:noFill/>
          <a:ln>
            <a:solidFill>
              <a:schemeClr val="tx1"/>
            </a:solidFill>
          </a:ln>
        </p:spPr>
        <p:txBody>
          <a:bodyPr wrap="square" rtlCol="0">
            <a:spAutoFit/>
          </a:bodyPr>
          <a:lstStyle/>
          <a:p>
            <a:r>
              <a:rPr lang="en-US" sz="1200" b="1" u="sng"/>
              <a:t>Composition:</a:t>
            </a:r>
          </a:p>
          <a:p>
            <a:r>
              <a:rPr lang="en-US" sz="1200"/>
              <a:t>Citric acid, maltodextrin, tricalcium phosphate, vitamin C, CMC, aspartame, </a:t>
            </a:r>
            <a:r>
              <a:rPr lang="en-US" sz="1200" err="1"/>
              <a:t>acesulfame</a:t>
            </a:r>
            <a:r>
              <a:rPr lang="en-US" sz="1200"/>
              <a:t> K</a:t>
            </a:r>
          </a:p>
        </p:txBody>
      </p:sp>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60573" y="117051"/>
            <a:ext cx="1037430" cy="767698"/>
          </a:xfrm>
          <a:prstGeom prst="rect">
            <a:avLst/>
          </a:prstGeom>
        </p:spPr>
      </p:pic>
    </p:spTree>
    <p:extLst>
      <p:ext uri="{BB962C8B-B14F-4D97-AF65-F5344CB8AC3E}">
        <p14:creationId xmlns:p14="http://schemas.microsoft.com/office/powerpoint/2010/main" val="27770946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Instant/Dry Mix Beverages</a:t>
            </a:r>
          </a:p>
        </p:txBody>
      </p:sp>
      <p:sp>
        <p:nvSpPr>
          <p:cNvPr id="7" name="Content Placeholder 6"/>
          <p:cNvSpPr>
            <a:spLocks noGrp="1"/>
          </p:cNvSpPr>
          <p:nvPr>
            <p:ph idx="1"/>
          </p:nvPr>
        </p:nvSpPr>
        <p:spPr>
          <a:xfrm>
            <a:off x="511229" y="1671336"/>
            <a:ext cx="7886700" cy="372882"/>
          </a:xfrm>
        </p:spPr>
        <p:txBody>
          <a:bodyPr>
            <a:noAutofit/>
          </a:bodyPr>
          <a:lstStyle/>
          <a:p>
            <a:pPr marL="0" indent="0">
              <a:buNone/>
            </a:pPr>
            <a:r>
              <a:rPr lang="en-US" altLang="en-US" b="1"/>
              <a:t>Plated Lemon Oil</a:t>
            </a:r>
          </a:p>
          <a:p>
            <a:endParaRPr lang="en-US"/>
          </a:p>
        </p:txBody>
      </p:sp>
      <p:sp>
        <p:nvSpPr>
          <p:cNvPr id="3" name="Footer Placeholder 2"/>
          <p:cNvSpPr>
            <a:spLocks noGrp="1"/>
          </p:cNvSpPr>
          <p:nvPr>
            <p:ph type="ftr" sz="quarter" idx="11"/>
          </p:nvPr>
        </p:nvSpPr>
        <p:spPr/>
        <p:txBody>
          <a:bodyPr/>
          <a:lstStyle/>
          <a:p>
            <a:fld id="{01231FE8-2B5E-4EFA-9601-FF41F24EAD89}" type="slidenum">
              <a:rPr lang="en-US" smtClean="0"/>
              <a:pPr/>
              <a:t>45</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4022048977"/>
              </p:ext>
            </p:extLst>
          </p:nvPr>
        </p:nvGraphicFramePr>
        <p:xfrm>
          <a:off x="511229" y="2205098"/>
          <a:ext cx="6261611" cy="1188720"/>
        </p:xfrm>
        <a:graphic>
          <a:graphicData uri="http://schemas.openxmlformats.org/drawingml/2006/table">
            <a:tbl>
              <a:tblPr firstRow="1" firstCol="1" bandRow="1">
                <a:tableStyleId>{5C22544A-7EE6-4342-B048-85BDC9FD1C3A}</a:tableStyleId>
              </a:tblPr>
              <a:tblGrid>
                <a:gridCol w="4467781">
                  <a:extLst>
                    <a:ext uri="{9D8B030D-6E8A-4147-A177-3AD203B41FA5}">
                      <a16:colId xmlns:a16="http://schemas.microsoft.com/office/drawing/2014/main" val="2095893878"/>
                    </a:ext>
                  </a:extLst>
                </a:gridCol>
                <a:gridCol w="956541">
                  <a:extLst>
                    <a:ext uri="{9D8B030D-6E8A-4147-A177-3AD203B41FA5}">
                      <a16:colId xmlns:a16="http://schemas.microsoft.com/office/drawing/2014/main" val="2440637780"/>
                    </a:ext>
                  </a:extLst>
                </a:gridCol>
                <a:gridCol w="837289">
                  <a:extLst>
                    <a:ext uri="{9D8B030D-6E8A-4147-A177-3AD203B41FA5}">
                      <a16:colId xmlns:a16="http://schemas.microsoft.com/office/drawing/2014/main" val="743842432"/>
                    </a:ext>
                  </a:extLst>
                </a:gridCol>
              </a:tblGrid>
              <a:tr h="182880">
                <a:tc>
                  <a:txBody>
                    <a:bodyPr/>
                    <a:lstStyle/>
                    <a:p>
                      <a:pPr marL="0" marR="0">
                        <a:spcBef>
                          <a:spcPts val="0"/>
                        </a:spcBef>
                        <a:spcAft>
                          <a:spcPts val="0"/>
                        </a:spcAft>
                      </a:pPr>
                      <a:r>
                        <a:rPr lang="en-US" sz="2400">
                          <a:effectLst/>
                        </a:rPr>
                        <a:t>Ingredients</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ctr">
                        <a:spcBef>
                          <a:spcPts val="0"/>
                        </a:spcBef>
                        <a:spcAft>
                          <a:spcPts val="0"/>
                        </a:spcAft>
                      </a:pPr>
                      <a:r>
                        <a:rPr lang="en-US" sz="2400">
                          <a:effectLst/>
                        </a:rPr>
                        <a:t>Grams</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ctr">
                        <a:spcBef>
                          <a:spcPts val="0"/>
                        </a:spcBef>
                        <a:spcAft>
                          <a:spcPts val="0"/>
                        </a:spcAft>
                      </a:pPr>
                      <a:r>
                        <a:rPr lang="en-US" sz="2400">
                          <a:effectLst/>
                        </a:rPr>
                        <a:t>%</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extLst>
                  <a:ext uri="{0D108BD9-81ED-4DB2-BD59-A6C34878D82A}">
                    <a16:rowId xmlns:a16="http://schemas.microsoft.com/office/drawing/2014/main" val="1535428185"/>
                  </a:ext>
                </a:extLst>
              </a:tr>
              <a:tr h="182880">
                <a:tc>
                  <a:txBody>
                    <a:bodyPr/>
                    <a:lstStyle/>
                    <a:p>
                      <a:pPr marL="0" marR="0">
                        <a:spcBef>
                          <a:spcPts val="0"/>
                        </a:spcBef>
                        <a:spcAft>
                          <a:spcPts val="0"/>
                        </a:spcAft>
                      </a:pPr>
                      <a:r>
                        <a:rPr lang="en-US" sz="1800">
                          <a:effectLst/>
                        </a:rPr>
                        <a:t>Citri-Fi</a:t>
                      </a:r>
                      <a:r>
                        <a:rPr lang="en-US" sz="2000" baseline="30000">
                          <a:effectLst/>
                        </a:rPr>
                        <a:t>®</a:t>
                      </a:r>
                      <a:r>
                        <a:rPr lang="en-US" sz="1800">
                          <a:effectLst/>
                        </a:rPr>
                        <a:t> 100M40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81940" algn="dec"/>
                        </a:tabLst>
                      </a:pPr>
                      <a:r>
                        <a:rPr lang="en-US" sz="1800" b="1">
                          <a:effectLst/>
                          <a:latin typeface="+mn-lt"/>
                          <a:ea typeface="+mn-ea"/>
                        </a:rPr>
                        <a:t>20.00</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43840" algn="dec"/>
                        </a:tabLst>
                      </a:pPr>
                      <a:r>
                        <a:rPr lang="en-US" sz="1800" b="1">
                          <a:effectLst/>
                        </a:rPr>
                        <a:t>80.00</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153712359"/>
                  </a:ext>
                </a:extLst>
              </a:tr>
              <a:tr h="182880">
                <a:tc>
                  <a:txBody>
                    <a:bodyPr/>
                    <a:lstStyle/>
                    <a:p>
                      <a:pPr marL="0" marR="0">
                        <a:spcBef>
                          <a:spcPts val="0"/>
                        </a:spcBef>
                        <a:spcAft>
                          <a:spcPts val="0"/>
                        </a:spcAft>
                      </a:pPr>
                      <a:r>
                        <a:rPr lang="en-US" sz="1800">
                          <a:effectLst/>
                        </a:rPr>
                        <a:t>Natural Lemon Oil (LorAnn Oils)</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81940" algn="dec"/>
                        </a:tabLst>
                      </a:pPr>
                      <a:r>
                        <a:rPr lang="en-US" sz="1800">
                          <a:effectLst/>
                          <a:latin typeface="+mn-lt"/>
                          <a:ea typeface="+mn-ea"/>
                        </a:rPr>
                        <a:t>5.00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43840" algn="dec"/>
                        </a:tabLst>
                      </a:pPr>
                      <a:r>
                        <a:rPr lang="en-US" sz="1800">
                          <a:effectLst/>
                        </a:rPr>
                        <a:t>20.00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263161801"/>
                  </a:ext>
                </a:extLst>
              </a:tr>
              <a:tr h="182880">
                <a:tc>
                  <a:txBody>
                    <a:bodyPr/>
                    <a:lstStyle/>
                    <a:p>
                      <a:pPr marL="0" marR="0" algn="r">
                        <a:spcBef>
                          <a:spcPts val="0"/>
                        </a:spcBef>
                        <a:spcAft>
                          <a:spcPts val="0"/>
                        </a:spcAft>
                      </a:pPr>
                      <a:r>
                        <a:rPr lang="en-US" sz="1800" b="1">
                          <a:effectLst/>
                        </a:rPr>
                        <a:t>Total</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81940" algn="dec"/>
                        </a:tabLst>
                      </a:pPr>
                      <a:r>
                        <a:rPr lang="en-US" sz="1800" b="1">
                          <a:effectLst/>
                        </a:rPr>
                        <a:t>25.00</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43840" algn="dec"/>
                        </a:tabLst>
                      </a:pPr>
                      <a:r>
                        <a:rPr lang="en-US" sz="1800" b="1">
                          <a:effectLst/>
                        </a:rPr>
                        <a:t>100.00</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366902804"/>
                  </a:ext>
                </a:extLst>
              </a:tr>
            </a:tbl>
          </a:graphicData>
        </a:graphic>
      </p:graphicFrame>
      <p:sp>
        <p:nvSpPr>
          <p:cNvPr id="6" name="Rectangle 5"/>
          <p:cNvSpPr/>
          <p:nvPr/>
        </p:nvSpPr>
        <p:spPr>
          <a:xfrm>
            <a:off x="511229" y="3575820"/>
            <a:ext cx="7482545" cy="2246769"/>
          </a:xfrm>
          <a:prstGeom prst="rect">
            <a:avLst/>
          </a:prstGeom>
        </p:spPr>
        <p:txBody>
          <a:bodyPr wrap="square">
            <a:spAutoFit/>
          </a:bodyPr>
          <a:lstStyle/>
          <a:p>
            <a:r>
              <a:rPr lang="en-US" sz="2000" b="1" u="sng">
                <a:ea typeface="Times New Roman" panose="02020603050405020304" pitchFamily="18" charset="0"/>
              </a:rPr>
              <a:t>Procedure:</a:t>
            </a:r>
            <a:endParaRPr lang="en-US" sz="2000" u="sng">
              <a:ea typeface="Times New Roman" panose="02020603050405020304" pitchFamily="18" charset="0"/>
            </a:endParaRPr>
          </a:p>
          <a:p>
            <a:r>
              <a:rPr lang="en-US" sz="2000">
                <a:ea typeface="Times New Roman" panose="02020603050405020304" pitchFamily="18" charset="0"/>
              </a:rPr>
              <a:t>This can be hand mixed or blended in a Waring blender with a small blending vessel.</a:t>
            </a:r>
          </a:p>
          <a:p>
            <a:pPr marL="342900" marR="0" lvl="0" indent="-342900">
              <a:spcBef>
                <a:spcPts val="0"/>
              </a:spcBef>
              <a:spcAft>
                <a:spcPts val="0"/>
              </a:spcAft>
              <a:buFont typeface="+mj-lt"/>
              <a:buAutoNum type="arabicPeriod"/>
            </a:pPr>
            <a:r>
              <a:rPr lang="en-US" sz="2000">
                <a:ea typeface="Times New Roman" panose="02020603050405020304" pitchFamily="18" charset="0"/>
              </a:rPr>
              <a:t>Place Citri-Fi</a:t>
            </a:r>
            <a:r>
              <a:rPr lang="en-US" sz="2000" baseline="30000">
                <a:ea typeface="Times New Roman" panose="02020603050405020304" pitchFamily="18" charset="0"/>
              </a:rPr>
              <a:t>®</a:t>
            </a:r>
            <a:r>
              <a:rPr lang="en-US" sz="2000">
                <a:ea typeface="Times New Roman" panose="02020603050405020304" pitchFamily="18" charset="0"/>
              </a:rPr>
              <a:t> 100M40 in a sturdy bowl.</a:t>
            </a:r>
          </a:p>
          <a:p>
            <a:pPr marL="342900" marR="0" lvl="0" indent="-342900">
              <a:spcBef>
                <a:spcPts val="0"/>
              </a:spcBef>
              <a:spcAft>
                <a:spcPts val="0"/>
              </a:spcAft>
              <a:buFont typeface="+mj-lt"/>
              <a:buAutoNum type="arabicPeriod"/>
            </a:pPr>
            <a:r>
              <a:rPr lang="en-US" sz="2000">
                <a:ea typeface="Times New Roman" panose="02020603050405020304" pitchFamily="18" charset="0"/>
              </a:rPr>
              <a:t>Drizzle in the lemon oil.  </a:t>
            </a:r>
          </a:p>
          <a:p>
            <a:pPr marL="342900" marR="0" lvl="0" indent="-342900">
              <a:spcBef>
                <a:spcPts val="0"/>
              </a:spcBef>
              <a:spcAft>
                <a:spcPts val="0"/>
              </a:spcAft>
              <a:buFont typeface="+mj-lt"/>
              <a:buAutoNum type="arabicPeriod"/>
            </a:pPr>
            <a:r>
              <a:rPr lang="en-US" sz="2000">
                <a:ea typeface="Times New Roman" panose="02020603050405020304" pitchFamily="18" charset="0"/>
              </a:rPr>
              <a:t>With a slight grinding motion, use a spoon to blend the oil into the Citri-Fi</a:t>
            </a:r>
            <a:r>
              <a:rPr lang="en-US" sz="2000" baseline="30000">
                <a:ea typeface="Times New Roman" panose="02020603050405020304" pitchFamily="18" charset="0"/>
              </a:rPr>
              <a:t>®</a:t>
            </a:r>
            <a:r>
              <a:rPr lang="en-US" sz="2000">
                <a:ea typeface="Times New Roman" panose="02020603050405020304" pitchFamily="18" charset="0"/>
              </a:rPr>
              <a:t> 100M40 until a homogenous powder is achieved.</a:t>
            </a:r>
            <a:endParaRPr lang="en-US" sz="2000">
              <a:effectLst/>
              <a:ea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3598" y="5776594"/>
            <a:ext cx="1437147" cy="1063488"/>
          </a:xfrm>
          <a:prstGeom prst="rect">
            <a:avLst/>
          </a:prstGeom>
        </p:spPr>
      </p:pic>
    </p:spTree>
    <p:extLst>
      <p:ext uri="{BB962C8B-B14F-4D97-AF65-F5344CB8AC3E}">
        <p14:creationId xmlns:p14="http://schemas.microsoft.com/office/powerpoint/2010/main" val="20220812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Instant/Dry Mix Beverages</a:t>
            </a:r>
          </a:p>
        </p:txBody>
      </p:sp>
      <p:sp>
        <p:nvSpPr>
          <p:cNvPr id="7" name="Content Placeholder 6"/>
          <p:cNvSpPr>
            <a:spLocks noGrp="1"/>
          </p:cNvSpPr>
          <p:nvPr>
            <p:ph idx="1"/>
          </p:nvPr>
        </p:nvSpPr>
        <p:spPr>
          <a:xfrm>
            <a:off x="459241" y="1402518"/>
            <a:ext cx="7886700" cy="3990373"/>
          </a:xfrm>
        </p:spPr>
        <p:txBody>
          <a:bodyPr/>
          <a:lstStyle/>
          <a:p>
            <a:pPr marL="0" indent="0">
              <a:buNone/>
            </a:pPr>
            <a:r>
              <a:rPr lang="en-US" altLang="en-US" b="1"/>
              <a:t>Lemonade with Plated Lemon Oil</a:t>
            </a:r>
          </a:p>
          <a:p>
            <a:endParaRPr lang="en-US"/>
          </a:p>
        </p:txBody>
      </p:sp>
      <p:sp>
        <p:nvSpPr>
          <p:cNvPr id="3" name="Footer Placeholder 2"/>
          <p:cNvSpPr>
            <a:spLocks noGrp="1"/>
          </p:cNvSpPr>
          <p:nvPr>
            <p:ph type="ftr" sz="quarter" idx="11"/>
          </p:nvPr>
        </p:nvSpPr>
        <p:spPr/>
        <p:txBody>
          <a:bodyPr/>
          <a:lstStyle/>
          <a:p>
            <a:fld id="{4D78DB76-9BC7-4A29-8EA7-9DEAAF93D060}" type="slidenum">
              <a:rPr lang="en-US" smtClean="0"/>
              <a:pPr/>
              <a:t>46</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683513166"/>
              </p:ext>
            </p:extLst>
          </p:nvPr>
        </p:nvGraphicFramePr>
        <p:xfrm>
          <a:off x="459241" y="1890800"/>
          <a:ext cx="6566314" cy="2074114"/>
        </p:xfrm>
        <a:graphic>
          <a:graphicData uri="http://schemas.openxmlformats.org/drawingml/2006/table">
            <a:tbl>
              <a:tblPr firstRow="1" firstCol="1" bandRow="1">
                <a:tableStyleId>{5C22544A-7EE6-4342-B048-85BDC9FD1C3A}</a:tableStyleId>
              </a:tblPr>
              <a:tblGrid>
                <a:gridCol w="4685192">
                  <a:extLst>
                    <a:ext uri="{9D8B030D-6E8A-4147-A177-3AD203B41FA5}">
                      <a16:colId xmlns:a16="http://schemas.microsoft.com/office/drawing/2014/main" val="3604948534"/>
                    </a:ext>
                  </a:extLst>
                </a:gridCol>
                <a:gridCol w="1003089">
                  <a:extLst>
                    <a:ext uri="{9D8B030D-6E8A-4147-A177-3AD203B41FA5}">
                      <a16:colId xmlns:a16="http://schemas.microsoft.com/office/drawing/2014/main" val="366679371"/>
                    </a:ext>
                  </a:extLst>
                </a:gridCol>
                <a:gridCol w="878033">
                  <a:extLst>
                    <a:ext uri="{9D8B030D-6E8A-4147-A177-3AD203B41FA5}">
                      <a16:colId xmlns:a16="http://schemas.microsoft.com/office/drawing/2014/main" val="1758187741"/>
                    </a:ext>
                  </a:extLst>
                </a:gridCol>
              </a:tblGrid>
              <a:tr h="428194">
                <a:tc>
                  <a:txBody>
                    <a:bodyPr/>
                    <a:lstStyle/>
                    <a:p>
                      <a:pPr marL="0" marR="0">
                        <a:spcBef>
                          <a:spcPts val="0"/>
                        </a:spcBef>
                        <a:spcAft>
                          <a:spcPts val="0"/>
                        </a:spcAft>
                      </a:pPr>
                      <a:r>
                        <a:rPr lang="en-US" sz="2400">
                          <a:effectLst/>
                        </a:rPr>
                        <a:t>Ingredients</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ctr">
                        <a:spcBef>
                          <a:spcPts val="0"/>
                        </a:spcBef>
                        <a:spcAft>
                          <a:spcPts val="0"/>
                        </a:spcAft>
                      </a:pPr>
                      <a:r>
                        <a:rPr lang="en-US" sz="2400">
                          <a:effectLst/>
                        </a:rPr>
                        <a:t>Grams</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ctr">
                        <a:spcBef>
                          <a:spcPts val="0"/>
                        </a:spcBef>
                        <a:spcAft>
                          <a:spcPts val="0"/>
                        </a:spcAft>
                      </a:pPr>
                      <a:r>
                        <a:rPr lang="en-US" sz="2400">
                          <a:effectLst/>
                        </a:rPr>
                        <a:t>%</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extLst>
                  <a:ext uri="{0D108BD9-81ED-4DB2-BD59-A6C34878D82A}">
                    <a16:rowId xmlns:a16="http://schemas.microsoft.com/office/drawing/2014/main" val="2998597936"/>
                  </a:ext>
                </a:extLst>
              </a:tr>
              <a:tr h="182880">
                <a:tc>
                  <a:txBody>
                    <a:bodyPr/>
                    <a:lstStyle/>
                    <a:p>
                      <a:pPr marL="0" marR="0">
                        <a:spcBef>
                          <a:spcPts val="0"/>
                        </a:spcBef>
                        <a:spcAft>
                          <a:spcPts val="0"/>
                        </a:spcAft>
                      </a:pPr>
                      <a:r>
                        <a:rPr lang="en-US" sz="1800">
                          <a:effectLst/>
                        </a:rPr>
                        <a:t>Sugar</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74320" algn="dec"/>
                        </a:tabLst>
                      </a:pPr>
                      <a:r>
                        <a:rPr lang="en-US" sz="1800">
                          <a:effectLst/>
                        </a:rPr>
                        <a:t>27.83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74320" algn="dec"/>
                        </a:tabLst>
                      </a:pPr>
                      <a:r>
                        <a:rPr lang="en-US" sz="1800">
                          <a:effectLst/>
                        </a:rPr>
                        <a:t>12.10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3828843857"/>
                  </a:ext>
                </a:extLst>
              </a:tr>
              <a:tr h="182880">
                <a:tc>
                  <a:txBody>
                    <a:bodyPr/>
                    <a:lstStyle/>
                    <a:p>
                      <a:pPr marL="0" marR="0">
                        <a:spcBef>
                          <a:spcPts val="0"/>
                        </a:spcBef>
                        <a:spcAft>
                          <a:spcPts val="0"/>
                        </a:spcAft>
                      </a:pPr>
                      <a:r>
                        <a:rPr lang="en-US" sz="1800">
                          <a:effectLst/>
                        </a:rPr>
                        <a:t>Citric Acid</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74320" algn="dec"/>
                        </a:tabLst>
                      </a:pPr>
                      <a:r>
                        <a:rPr lang="en-US" sz="1800">
                          <a:effectLst/>
                        </a:rPr>
                        <a:t>0.92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74320" algn="dec"/>
                        </a:tabLst>
                      </a:pPr>
                      <a:r>
                        <a:rPr lang="en-US" sz="1800">
                          <a:effectLst/>
                        </a:rPr>
                        <a:t>0.40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1255517930"/>
                  </a:ext>
                </a:extLst>
              </a:tr>
              <a:tr h="182880">
                <a:tc>
                  <a:txBody>
                    <a:bodyPr/>
                    <a:lstStyle/>
                    <a:p>
                      <a:pPr marL="0" marR="0">
                        <a:spcBef>
                          <a:spcPts val="0"/>
                        </a:spcBef>
                        <a:spcAft>
                          <a:spcPts val="0"/>
                        </a:spcAft>
                      </a:pPr>
                      <a:r>
                        <a:rPr lang="en-US" sz="1800">
                          <a:effectLst/>
                        </a:rPr>
                        <a:t>Citri-Fi 100M40 plated with lemon oil</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74320" algn="dec"/>
                        </a:tabLst>
                      </a:pPr>
                      <a:r>
                        <a:rPr lang="en-US" sz="1800" b="1">
                          <a:effectLst/>
                        </a:rPr>
                        <a:t>0.58</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74320" algn="dec"/>
                        </a:tabLst>
                      </a:pPr>
                      <a:r>
                        <a:rPr lang="en-US" sz="1800" b="1">
                          <a:effectLst/>
                        </a:rPr>
                        <a:t>0.25</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1481114976"/>
                  </a:ext>
                </a:extLst>
              </a:tr>
              <a:tr h="182880">
                <a:tc>
                  <a:txBody>
                    <a:bodyPr/>
                    <a:lstStyle/>
                    <a:p>
                      <a:pPr marL="0" marR="0">
                        <a:spcBef>
                          <a:spcPts val="0"/>
                        </a:spcBef>
                        <a:spcAft>
                          <a:spcPts val="0"/>
                        </a:spcAft>
                      </a:pPr>
                      <a:r>
                        <a:rPr lang="en-US" sz="1800">
                          <a:effectLst/>
                        </a:rPr>
                        <a:t>Salt</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74320" algn="dec"/>
                        </a:tabLst>
                      </a:pPr>
                      <a:r>
                        <a:rPr lang="en-US" sz="1800">
                          <a:effectLst/>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74320" algn="dec"/>
                        </a:tabLst>
                      </a:pPr>
                      <a:r>
                        <a:rPr lang="en-US" sz="1800">
                          <a:effectLst/>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1047773387"/>
                  </a:ext>
                </a:extLst>
              </a:tr>
              <a:tr h="64010">
                <a:tc>
                  <a:txBody>
                    <a:bodyPr/>
                    <a:lstStyle/>
                    <a:p>
                      <a:pPr marL="0" marR="0">
                        <a:spcBef>
                          <a:spcPts val="0"/>
                        </a:spcBef>
                        <a:spcAft>
                          <a:spcPts val="0"/>
                        </a:spcAft>
                      </a:pPr>
                      <a:r>
                        <a:rPr lang="en-US" sz="1800">
                          <a:effectLst/>
                        </a:rPr>
                        <a:t>Water</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74320" algn="dec"/>
                        </a:tabLst>
                      </a:pPr>
                      <a:r>
                        <a:rPr lang="en-US" sz="1800">
                          <a:effectLst/>
                        </a:rPr>
                        <a:t>200.49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74320" algn="dec"/>
                        </a:tabLst>
                      </a:pPr>
                      <a:r>
                        <a:rPr lang="en-US" sz="1800">
                          <a:effectLst/>
                        </a:rPr>
                        <a:t>87.17</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3775645251"/>
                  </a:ext>
                </a:extLst>
              </a:tr>
              <a:tr h="182880">
                <a:tc>
                  <a:txBody>
                    <a:bodyPr/>
                    <a:lstStyle/>
                    <a:p>
                      <a:pPr marL="0" marR="0" algn="r">
                        <a:spcBef>
                          <a:spcPts val="0"/>
                        </a:spcBef>
                        <a:spcAft>
                          <a:spcPts val="0"/>
                        </a:spcAft>
                      </a:pPr>
                      <a:r>
                        <a:rPr lang="en-US" sz="1800">
                          <a:effectLst/>
                        </a:rPr>
                        <a:t>Total </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75000"/>
                      </a:schemeClr>
                    </a:solidFill>
                  </a:tcPr>
                </a:tc>
                <a:tc>
                  <a:txBody>
                    <a:bodyPr/>
                    <a:lstStyle/>
                    <a:p>
                      <a:pPr marL="0" marR="0" algn="r">
                        <a:spcBef>
                          <a:spcPts val="0"/>
                        </a:spcBef>
                        <a:spcAft>
                          <a:spcPts val="0"/>
                        </a:spcAft>
                        <a:tabLst>
                          <a:tab pos="274320" algn="dec"/>
                        </a:tabLst>
                      </a:pPr>
                      <a:r>
                        <a:rPr lang="en-US" sz="1800" b="1">
                          <a:effectLst/>
                        </a:rPr>
                        <a:t>230.00</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tc>
                  <a:txBody>
                    <a:bodyPr/>
                    <a:lstStyle/>
                    <a:p>
                      <a:pPr marL="0" marR="0" algn="r">
                        <a:spcBef>
                          <a:spcPts val="0"/>
                        </a:spcBef>
                        <a:spcAft>
                          <a:spcPts val="0"/>
                        </a:spcAft>
                        <a:tabLst>
                          <a:tab pos="274320" algn="dec"/>
                        </a:tabLst>
                      </a:pPr>
                      <a:r>
                        <a:rPr lang="en-US" sz="1800" b="1">
                          <a:effectLst/>
                        </a:rPr>
                        <a:t>100.00</a:t>
                      </a:r>
                      <a:endParaRPr lang="en-US" sz="1400" b="1">
                        <a:effectLst/>
                        <a:latin typeface="Times New Roman" panose="02020603050405020304" pitchFamily="18" charset="0"/>
                        <a:ea typeface="Times New Roman" panose="02020603050405020304" pitchFamily="18" charset="0"/>
                      </a:endParaRPr>
                    </a:p>
                  </a:txBody>
                  <a:tcPr marL="68580" marR="68580" marT="0" marB="0" anchor="b">
                    <a:solidFill>
                      <a:schemeClr val="accent6">
                        <a:lumMod val="20000"/>
                        <a:lumOff val="80000"/>
                      </a:schemeClr>
                    </a:solidFill>
                  </a:tcPr>
                </a:tc>
                <a:extLst>
                  <a:ext uri="{0D108BD9-81ED-4DB2-BD59-A6C34878D82A}">
                    <a16:rowId xmlns:a16="http://schemas.microsoft.com/office/drawing/2014/main" val="3288100059"/>
                  </a:ext>
                </a:extLst>
              </a:tr>
            </a:tbl>
          </a:graphicData>
        </a:graphic>
      </p:graphicFrame>
      <p:sp>
        <p:nvSpPr>
          <p:cNvPr id="5" name="Rectangle 1"/>
          <p:cNvSpPr>
            <a:spLocks noChangeArrowheads="1"/>
          </p:cNvSpPr>
          <p:nvPr/>
        </p:nvSpPr>
        <p:spPr bwMode="auto">
          <a:xfrm>
            <a:off x="322506" y="4061420"/>
            <a:ext cx="794066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74638" algn="dec"/>
              </a:tabLst>
              <a:defRPr>
                <a:solidFill>
                  <a:schemeClr val="tx1"/>
                </a:solidFill>
                <a:latin typeface="Arial" panose="020B0604020202020204" pitchFamily="34" charset="0"/>
              </a:defRPr>
            </a:lvl1pPr>
            <a:lvl2pPr eaLnBrk="0" fontAlgn="base" hangingPunct="0">
              <a:spcBef>
                <a:spcPct val="0"/>
              </a:spcBef>
              <a:spcAft>
                <a:spcPct val="0"/>
              </a:spcAft>
              <a:tabLst>
                <a:tab pos="274638" algn="dec"/>
              </a:tabLst>
              <a:defRPr>
                <a:solidFill>
                  <a:schemeClr val="tx1"/>
                </a:solidFill>
                <a:latin typeface="Arial" panose="020B0604020202020204" pitchFamily="34" charset="0"/>
              </a:defRPr>
            </a:lvl2pPr>
            <a:lvl3pPr eaLnBrk="0" fontAlgn="base" hangingPunct="0">
              <a:spcBef>
                <a:spcPct val="0"/>
              </a:spcBef>
              <a:spcAft>
                <a:spcPct val="0"/>
              </a:spcAft>
              <a:tabLst>
                <a:tab pos="274638" algn="dec"/>
              </a:tabLst>
              <a:defRPr>
                <a:solidFill>
                  <a:schemeClr val="tx1"/>
                </a:solidFill>
                <a:latin typeface="Arial" panose="020B0604020202020204" pitchFamily="34" charset="0"/>
              </a:defRPr>
            </a:lvl3pPr>
            <a:lvl4pPr eaLnBrk="0" fontAlgn="base" hangingPunct="0">
              <a:spcBef>
                <a:spcPct val="0"/>
              </a:spcBef>
              <a:spcAft>
                <a:spcPct val="0"/>
              </a:spcAft>
              <a:tabLst>
                <a:tab pos="274638" algn="dec"/>
              </a:tabLst>
              <a:defRPr>
                <a:solidFill>
                  <a:schemeClr val="tx1"/>
                </a:solidFill>
                <a:latin typeface="Arial" panose="020B0604020202020204" pitchFamily="34" charset="0"/>
              </a:defRPr>
            </a:lvl4pPr>
            <a:lvl5pPr eaLnBrk="0" fontAlgn="base" hangingPunct="0">
              <a:spcBef>
                <a:spcPct val="0"/>
              </a:spcBef>
              <a:spcAft>
                <a:spcPct val="0"/>
              </a:spcAft>
              <a:tabLst>
                <a:tab pos="274638" algn="dec"/>
              </a:tabLst>
              <a:defRPr>
                <a:solidFill>
                  <a:schemeClr val="tx1"/>
                </a:solidFill>
                <a:latin typeface="Arial" panose="020B0604020202020204" pitchFamily="34" charset="0"/>
              </a:defRPr>
            </a:lvl5pPr>
            <a:lvl6pPr eaLnBrk="0" fontAlgn="base" hangingPunct="0">
              <a:spcBef>
                <a:spcPct val="0"/>
              </a:spcBef>
              <a:spcAft>
                <a:spcPct val="0"/>
              </a:spcAft>
              <a:tabLst>
                <a:tab pos="274638" algn="dec"/>
              </a:tabLst>
              <a:defRPr>
                <a:solidFill>
                  <a:schemeClr val="tx1"/>
                </a:solidFill>
                <a:latin typeface="Arial" panose="020B0604020202020204" pitchFamily="34" charset="0"/>
              </a:defRPr>
            </a:lvl6pPr>
            <a:lvl7pPr eaLnBrk="0" fontAlgn="base" hangingPunct="0">
              <a:spcBef>
                <a:spcPct val="0"/>
              </a:spcBef>
              <a:spcAft>
                <a:spcPct val="0"/>
              </a:spcAft>
              <a:tabLst>
                <a:tab pos="274638" algn="dec"/>
              </a:tabLst>
              <a:defRPr>
                <a:solidFill>
                  <a:schemeClr val="tx1"/>
                </a:solidFill>
                <a:latin typeface="Arial" panose="020B0604020202020204" pitchFamily="34" charset="0"/>
              </a:defRPr>
            </a:lvl7pPr>
            <a:lvl8pPr eaLnBrk="0" fontAlgn="base" hangingPunct="0">
              <a:spcBef>
                <a:spcPct val="0"/>
              </a:spcBef>
              <a:spcAft>
                <a:spcPct val="0"/>
              </a:spcAft>
              <a:tabLst>
                <a:tab pos="274638" algn="dec"/>
              </a:tabLst>
              <a:defRPr>
                <a:solidFill>
                  <a:schemeClr val="tx1"/>
                </a:solidFill>
                <a:latin typeface="Arial" panose="020B0604020202020204" pitchFamily="34" charset="0"/>
              </a:defRPr>
            </a:lvl8pPr>
            <a:lvl9pPr eaLnBrk="0" fontAlgn="base" hangingPunct="0">
              <a:spcBef>
                <a:spcPct val="0"/>
              </a:spcBef>
              <a:spcAft>
                <a:spcPct val="0"/>
              </a:spcAft>
              <a:tabLst>
                <a:tab pos="274638" algn="dec"/>
              </a:tabLst>
              <a:defRPr>
                <a:solidFill>
                  <a:schemeClr val="tx1"/>
                </a:solidFill>
                <a:latin typeface="Arial" panose="020B0604020202020204" pitchFamily="34" charset="0"/>
              </a:defRPr>
            </a:lvl9pPr>
          </a:lstStyle>
          <a:p>
            <a:r>
              <a:rPr lang="en-US" sz="2000" b="1" u="sng">
                <a:latin typeface="+mn-lt"/>
                <a:ea typeface="Times New Roman" panose="02020603050405020304" pitchFamily="18" charset="0"/>
              </a:rPr>
              <a:t>Procedure:</a:t>
            </a:r>
            <a:endParaRPr lang="en-US" sz="1200" u="sng">
              <a:latin typeface="+mn-lt"/>
              <a:ea typeface="Times New Roman" panose="02020603050405020304" pitchFamily="18" charset="0"/>
            </a:endParaRPr>
          </a:p>
          <a:p>
            <a:pPr marL="457200" marR="0" lvl="0" indent="-457200" algn="l" defTabSz="914400" rtl="0" eaLnBrk="0" fontAlgn="base" latinLnBrk="0" hangingPunct="0">
              <a:lnSpc>
                <a:spcPct val="100000"/>
              </a:lnSpc>
              <a:spcBef>
                <a:spcPct val="0"/>
              </a:spcBef>
              <a:spcAft>
                <a:spcPct val="0"/>
              </a:spcAft>
              <a:buClrTx/>
              <a:buSzTx/>
              <a:buAutoNum type="arabicPeriod"/>
              <a:tabLst>
                <a:tab pos="274638" algn="dec"/>
              </a:tabLst>
            </a:pPr>
            <a:r>
              <a:rPr kumimoji="0" lang="en-US" altLang="en-US" sz="2000" b="0" i="0" u="none" strike="noStrike" cap="none" normalizeH="0" baseline="0">
                <a:ln>
                  <a:noFill/>
                </a:ln>
                <a:solidFill>
                  <a:schemeClr val="tx1"/>
                </a:solidFill>
                <a:effectLst/>
                <a:latin typeface="+mn-lt"/>
                <a:ea typeface="Times New Roman" panose="02020603050405020304" pitchFamily="18" charset="0"/>
              </a:rPr>
              <a:t>Dry blend dry ingredients and ensure that Citri-Fi</a:t>
            </a:r>
            <a:r>
              <a:rPr kumimoji="0" lang="en-US" altLang="en-US" sz="2000" b="0" i="0" u="none" strike="noStrike" cap="none" normalizeH="0" baseline="30000">
                <a:ln>
                  <a:noFill/>
                </a:ln>
                <a:solidFill>
                  <a:schemeClr val="tx1"/>
                </a:solidFill>
                <a:effectLst/>
                <a:latin typeface="+mn-lt"/>
                <a:ea typeface="Times New Roman" panose="02020603050405020304" pitchFamily="18" charset="0"/>
              </a:rPr>
              <a:t>®</a:t>
            </a:r>
            <a:r>
              <a:rPr kumimoji="0" lang="en-US" altLang="en-US" sz="2000" b="0" i="0" u="none" strike="noStrike" cap="none" normalizeH="0" baseline="0">
                <a:ln>
                  <a:noFill/>
                </a:ln>
                <a:solidFill>
                  <a:schemeClr val="tx1"/>
                </a:solidFill>
                <a:effectLst/>
                <a:latin typeface="+mn-lt"/>
                <a:ea typeface="Times New Roman" panose="02020603050405020304" pitchFamily="18" charset="0"/>
              </a:rPr>
              <a:t> is evenly distributed throughout the sugar.</a:t>
            </a:r>
          </a:p>
          <a:p>
            <a:pPr marL="457200" marR="0" lvl="0" indent="-457200" algn="l" defTabSz="914400" rtl="0" eaLnBrk="0" fontAlgn="base" latinLnBrk="0" hangingPunct="0">
              <a:lnSpc>
                <a:spcPct val="100000"/>
              </a:lnSpc>
              <a:spcBef>
                <a:spcPct val="0"/>
              </a:spcBef>
              <a:spcAft>
                <a:spcPct val="0"/>
              </a:spcAft>
              <a:buClrTx/>
              <a:buSzTx/>
              <a:buAutoNum type="arabicPeriod"/>
              <a:tabLst>
                <a:tab pos="274638" algn="dec"/>
              </a:tabLst>
            </a:pPr>
            <a:r>
              <a:rPr kumimoji="0" lang="en-US" altLang="en-US" sz="2000" b="0" i="0" u="none" strike="noStrike" cap="none" normalizeH="0" baseline="0">
                <a:ln>
                  <a:noFill/>
                </a:ln>
                <a:solidFill>
                  <a:schemeClr val="tx1"/>
                </a:solidFill>
                <a:effectLst/>
                <a:latin typeface="+mn-lt"/>
                <a:ea typeface="Times New Roman" panose="02020603050405020304" pitchFamily="18" charset="0"/>
              </a:rPr>
              <a:t>Mix with the water.  Stir until the sugar is dissolved.</a:t>
            </a:r>
          </a:p>
          <a:p>
            <a:pPr marL="457200" marR="0" lvl="0" indent="-457200" algn="l" defTabSz="914400" rtl="0" eaLnBrk="0" fontAlgn="base" latinLnBrk="0" hangingPunct="0">
              <a:lnSpc>
                <a:spcPct val="100000"/>
              </a:lnSpc>
              <a:spcBef>
                <a:spcPct val="0"/>
              </a:spcBef>
              <a:spcAft>
                <a:spcPct val="0"/>
              </a:spcAft>
              <a:buClrTx/>
              <a:buSzTx/>
              <a:buAutoNum type="arabicPeriod"/>
              <a:tabLst>
                <a:tab pos="274638" algn="dec"/>
              </a:tabLst>
            </a:pPr>
            <a:r>
              <a:rPr kumimoji="0" lang="en-US" altLang="en-US" sz="2000" b="0" i="0" u="none" strike="noStrike" cap="none" normalizeH="0" baseline="0">
                <a:ln>
                  <a:noFill/>
                </a:ln>
                <a:solidFill>
                  <a:schemeClr val="tx1"/>
                </a:solidFill>
                <a:effectLst/>
                <a:latin typeface="+mn-lt"/>
                <a:ea typeface="Times New Roman" panose="02020603050405020304" pitchFamily="18" charset="0"/>
              </a:rPr>
              <a:t>Add ice and enjoy.</a:t>
            </a:r>
            <a:endParaRPr kumimoji="0" lang="en-US" altLang="en-US" sz="2000" b="0" i="0" u="none" strike="noStrike" cap="none" normalizeH="0" baseline="0">
              <a:ln>
                <a:noFill/>
              </a:ln>
              <a:solidFill>
                <a:schemeClr val="tx1"/>
              </a:solidFill>
              <a:effectLst/>
              <a:latin typeface="+mn-lt"/>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8558" y="5604318"/>
            <a:ext cx="1688122" cy="1249210"/>
          </a:xfrm>
          <a:prstGeom prst="rect">
            <a:avLst/>
          </a:prstGeom>
        </p:spPr>
      </p:pic>
    </p:spTree>
    <p:extLst>
      <p:ext uri="{BB962C8B-B14F-4D97-AF65-F5344CB8AC3E}">
        <p14:creationId xmlns:p14="http://schemas.microsoft.com/office/powerpoint/2010/main" val="16942552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chemeClr val="tx1"/>
                </a:solidFill>
              </a:rPr>
              <a:t>Clouding </a:t>
            </a:r>
            <a:r>
              <a:rPr lang="en-US"/>
              <a:t>with</a:t>
            </a:r>
            <a:r>
              <a:rPr lang="en-US">
                <a:solidFill>
                  <a:schemeClr val="tx1"/>
                </a:solidFill>
              </a:rPr>
              <a:t> Citri-Fi &amp; Oil </a:t>
            </a:r>
          </a:p>
        </p:txBody>
      </p:sp>
      <p:sp>
        <p:nvSpPr>
          <p:cNvPr id="3" name="Content Placeholder 2"/>
          <p:cNvSpPr>
            <a:spLocks noGrp="1"/>
          </p:cNvSpPr>
          <p:nvPr>
            <p:ph idx="1"/>
          </p:nvPr>
        </p:nvSpPr>
        <p:spPr>
          <a:xfrm>
            <a:off x="52586" y="1208692"/>
            <a:ext cx="7886700" cy="1055290"/>
          </a:xfrm>
        </p:spPr>
        <p:txBody>
          <a:bodyPr>
            <a:normAutofit lnSpcReduction="10000"/>
          </a:bodyPr>
          <a:lstStyle/>
          <a:p>
            <a:pPr marL="0" indent="0">
              <a:buNone/>
            </a:pPr>
            <a:r>
              <a:rPr lang="en-US" sz="2400">
                <a:solidFill>
                  <a:schemeClr val="tx1"/>
                </a:solidFill>
              </a:rPr>
              <a:t>Citri-Fi gives beverages an appealing and natural opacity at a low inclusion rate </a:t>
            </a:r>
          </a:p>
          <a:p>
            <a:pPr marL="0" indent="0">
              <a:buNone/>
            </a:pPr>
            <a:r>
              <a:rPr lang="en-US" sz="1800" b="1" u="sng">
                <a:solidFill>
                  <a:schemeClr val="tx1"/>
                </a:solidFill>
              </a:rPr>
              <a:t>Note:</a:t>
            </a:r>
            <a:r>
              <a:rPr lang="en-US" sz="1800">
                <a:solidFill>
                  <a:schemeClr val="tx1"/>
                </a:solidFill>
              </a:rPr>
              <a:t> These will separate if no shear or stabilizers are used </a:t>
            </a:r>
          </a:p>
          <a:p>
            <a:endParaRPr lang="en-US" sz="2400">
              <a:solidFill>
                <a:schemeClr val="tx1"/>
              </a:solidFill>
            </a:endParaRPr>
          </a:p>
        </p:txBody>
      </p:sp>
      <p:grpSp>
        <p:nvGrpSpPr>
          <p:cNvPr id="11" name="Group 10"/>
          <p:cNvGrpSpPr/>
          <p:nvPr/>
        </p:nvGrpSpPr>
        <p:grpSpPr>
          <a:xfrm>
            <a:off x="981075" y="2263982"/>
            <a:ext cx="7181850" cy="3609975"/>
            <a:chOff x="981075" y="2512866"/>
            <a:chExt cx="7181850" cy="3609975"/>
          </a:xfrm>
        </p:grpSpPr>
        <p:pic>
          <p:nvPicPr>
            <p:cNvPr id="4" name="Picture 3"/>
            <p:cNvPicPr>
              <a:picLocks noChangeAspect="1"/>
            </p:cNvPicPr>
            <p:nvPr/>
          </p:nvPicPr>
          <p:blipFill>
            <a:blip r:embed="rId2"/>
            <a:stretch>
              <a:fillRect/>
            </a:stretch>
          </p:blipFill>
          <p:spPr>
            <a:xfrm>
              <a:off x="981075" y="2512866"/>
              <a:ext cx="7181850" cy="3609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331640" y="2658378"/>
              <a:ext cx="1224136" cy="369332"/>
            </a:xfrm>
            <a:prstGeom prst="rect">
              <a:avLst/>
            </a:prstGeom>
            <a:noFill/>
          </p:spPr>
          <p:txBody>
            <a:bodyPr wrap="square" rtlCol="0">
              <a:spAutoFit/>
            </a:bodyPr>
            <a:lstStyle/>
            <a:p>
              <a:r>
                <a:rPr lang="en-US">
                  <a:solidFill>
                    <a:schemeClr val="bg1"/>
                  </a:solidFill>
                </a:rPr>
                <a:t>0.001%</a:t>
              </a:r>
            </a:p>
          </p:txBody>
        </p:sp>
        <p:sp>
          <p:nvSpPr>
            <p:cNvPr id="6" name="TextBox 5"/>
            <p:cNvSpPr txBox="1"/>
            <p:nvPr/>
          </p:nvSpPr>
          <p:spPr>
            <a:xfrm>
              <a:off x="4179778" y="2666696"/>
              <a:ext cx="1224136" cy="369332"/>
            </a:xfrm>
            <a:prstGeom prst="rect">
              <a:avLst/>
            </a:prstGeom>
            <a:noFill/>
          </p:spPr>
          <p:txBody>
            <a:bodyPr wrap="square" rtlCol="0">
              <a:spAutoFit/>
            </a:bodyPr>
            <a:lstStyle/>
            <a:p>
              <a:r>
                <a:rPr lang="en-US">
                  <a:solidFill>
                    <a:schemeClr val="bg1"/>
                  </a:solidFill>
                </a:rPr>
                <a:t>0.05%</a:t>
              </a:r>
            </a:p>
          </p:txBody>
        </p:sp>
        <p:sp>
          <p:nvSpPr>
            <p:cNvPr id="7" name="TextBox 6"/>
            <p:cNvSpPr txBox="1"/>
            <p:nvPr/>
          </p:nvSpPr>
          <p:spPr>
            <a:xfrm>
              <a:off x="2771800" y="2658378"/>
              <a:ext cx="1224136" cy="369332"/>
            </a:xfrm>
            <a:prstGeom prst="rect">
              <a:avLst/>
            </a:prstGeom>
            <a:noFill/>
          </p:spPr>
          <p:txBody>
            <a:bodyPr wrap="square" rtlCol="0">
              <a:spAutoFit/>
            </a:bodyPr>
            <a:lstStyle/>
            <a:p>
              <a:r>
                <a:rPr lang="en-US">
                  <a:solidFill>
                    <a:schemeClr val="bg1"/>
                  </a:solidFill>
                </a:rPr>
                <a:t>0.01%</a:t>
              </a:r>
            </a:p>
          </p:txBody>
        </p:sp>
        <p:sp>
          <p:nvSpPr>
            <p:cNvPr id="8" name="TextBox 7"/>
            <p:cNvSpPr txBox="1"/>
            <p:nvPr/>
          </p:nvSpPr>
          <p:spPr>
            <a:xfrm>
              <a:off x="5633531" y="2710696"/>
              <a:ext cx="819619" cy="369332"/>
            </a:xfrm>
            <a:prstGeom prst="rect">
              <a:avLst/>
            </a:prstGeom>
            <a:noFill/>
          </p:spPr>
          <p:txBody>
            <a:bodyPr wrap="square" rtlCol="0">
              <a:spAutoFit/>
            </a:bodyPr>
            <a:lstStyle/>
            <a:p>
              <a:r>
                <a:rPr lang="en-US">
                  <a:solidFill>
                    <a:schemeClr val="bg1"/>
                  </a:solidFill>
                </a:rPr>
                <a:t>0.10%</a:t>
              </a:r>
            </a:p>
          </p:txBody>
        </p:sp>
        <p:sp>
          <p:nvSpPr>
            <p:cNvPr id="9" name="TextBox 8"/>
            <p:cNvSpPr txBox="1"/>
            <p:nvPr/>
          </p:nvSpPr>
          <p:spPr>
            <a:xfrm>
              <a:off x="7041509" y="2730386"/>
              <a:ext cx="819619" cy="369332"/>
            </a:xfrm>
            <a:prstGeom prst="rect">
              <a:avLst/>
            </a:prstGeom>
            <a:noFill/>
          </p:spPr>
          <p:txBody>
            <a:bodyPr wrap="square" rtlCol="0">
              <a:spAutoFit/>
            </a:bodyPr>
            <a:lstStyle/>
            <a:p>
              <a:r>
                <a:rPr lang="en-US">
                  <a:solidFill>
                    <a:schemeClr val="bg1"/>
                  </a:solidFill>
                </a:rPr>
                <a:t>0.15%</a:t>
              </a:r>
            </a:p>
          </p:txBody>
        </p:sp>
      </p:grpSp>
      <p:sp>
        <p:nvSpPr>
          <p:cNvPr id="10" name="TextBox 9"/>
          <p:cNvSpPr txBox="1"/>
          <p:nvPr/>
        </p:nvSpPr>
        <p:spPr>
          <a:xfrm>
            <a:off x="127248" y="5893736"/>
            <a:ext cx="9003627" cy="400110"/>
          </a:xfrm>
          <a:prstGeom prst="rect">
            <a:avLst/>
          </a:prstGeom>
          <a:solidFill>
            <a:schemeClr val="bg1"/>
          </a:solidFill>
        </p:spPr>
        <p:txBody>
          <a:bodyPr wrap="square" rtlCol="0">
            <a:spAutoFit/>
          </a:bodyPr>
          <a:lstStyle/>
          <a:p>
            <a:pPr algn="ctr"/>
            <a:r>
              <a:rPr lang="en-US" sz="1000">
                <a:latin typeface="Calibri" panose="020F0502020204030204" pitchFamily="34" charset="0"/>
                <a:ea typeface="Calibri" panose="020F0502020204030204" pitchFamily="34" charset="0"/>
                <a:cs typeface="Times New Roman" panose="02020603050405020304" pitchFamily="18" charset="0"/>
              </a:rPr>
              <a:t>Values indicate the dry basis weight of each sample. Citri-Fi 100M40 with a 25% tangerine oil content was used to create the following emulsions. Samples were inverted prior to the photo.  </a:t>
            </a:r>
          </a:p>
        </p:txBody>
      </p:sp>
      <p:sp>
        <p:nvSpPr>
          <p:cNvPr id="16" name="Footer Placeholder 15"/>
          <p:cNvSpPr>
            <a:spLocks noGrp="1"/>
          </p:cNvSpPr>
          <p:nvPr>
            <p:ph type="ftr" sz="quarter" idx="11"/>
          </p:nvPr>
        </p:nvSpPr>
        <p:spPr/>
        <p:txBody>
          <a:bodyPr/>
          <a:lstStyle/>
          <a:p>
            <a:fld id="{D7AAA1ED-A57E-44C6-B583-08F3F27F8CE9}" type="slidenum">
              <a:rPr lang="en-US" smtClean="0"/>
              <a:t>47</a:t>
            </a:fld>
            <a:endParaRPr lang="en-US"/>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2418" y="34495"/>
            <a:ext cx="1185358" cy="877165"/>
          </a:xfrm>
          <a:prstGeom prst="rect">
            <a:avLst/>
          </a:prstGeom>
        </p:spPr>
      </p:pic>
    </p:spTree>
    <p:extLst>
      <p:ext uri="{BB962C8B-B14F-4D97-AF65-F5344CB8AC3E}">
        <p14:creationId xmlns:p14="http://schemas.microsoft.com/office/powerpoint/2010/main" val="37475938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normAutofit fontScale="90000"/>
          </a:bodyPr>
          <a:lstStyle/>
          <a:p>
            <a:r>
              <a:rPr lang="en-US" altLang="en-US"/>
              <a:t>Hot-Fill and Hold for Shelf Stability</a:t>
            </a:r>
          </a:p>
        </p:txBody>
      </p:sp>
      <p:graphicFrame>
        <p:nvGraphicFramePr>
          <p:cNvPr id="181283" name="Group 35"/>
          <p:cNvGraphicFramePr>
            <a:graphicFrameLocks noGrp="1"/>
          </p:cNvGraphicFramePr>
          <p:nvPr>
            <p:extLst>
              <p:ext uri="{D42A27DB-BD31-4B8C-83A1-F6EECF244321}">
                <p14:modId xmlns:p14="http://schemas.microsoft.com/office/powerpoint/2010/main" val="3445181724"/>
              </p:ext>
            </p:extLst>
          </p:nvPr>
        </p:nvGraphicFramePr>
        <p:xfrm>
          <a:off x="1524000" y="1289992"/>
          <a:ext cx="6096000" cy="4389120"/>
        </p:xfrm>
        <a:graphic>
          <a:graphicData uri="http://schemas.openxmlformats.org/drawingml/2006/table">
            <a:tbl>
              <a:tblPr/>
              <a:tblGrid>
                <a:gridCol w="3048000">
                  <a:extLst>
                    <a:ext uri="{9D8B030D-6E8A-4147-A177-3AD203B41FA5}">
                      <a16:colId xmlns:a16="http://schemas.microsoft.com/office/drawing/2014/main" val="3095737906"/>
                    </a:ext>
                  </a:extLst>
                </a:gridCol>
                <a:gridCol w="3048000">
                  <a:extLst>
                    <a:ext uri="{9D8B030D-6E8A-4147-A177-3AD203B41FA5}">
                      <a16:colId xmlns:a16="http://schemas.microsoft.com/office/drawing/2014/main" val="3821134912"/>
                    </a:ext>
                  </a:extLst>
                </a:gridCol>
              </a:tblGrid>
              <a:tr h="45085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pH</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Fill Temp (°F/°C)</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62643905"/>
                  </a:ext>
                </a:extLst>
              </a:tr>
              <a:tr h="452438">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&lt;3.0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150/65.6</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523357669"/>
                  </a:ext>
                </a:extLst>
              </a:tr>
              <a:tr h="45085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3.2</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156/68.9</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001276558"/>
                  </a:ext>
                </a:extLst>
              </a:tr>
              <a:tr h="452438">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3.4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164/73.3</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57016035"/>
                  </a:ext>
                </a:extLst>
              </a:tr>
              <a:tr h="45085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3.6</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171/77.2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546720820"/>
                  </a:ext>
                </a:extLst>
              </a:tr>
              <a:tr h="452438">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3.8</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178/81.1</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988451877"/>
                  </a:ext>
                </a:extLst>
              </a:tr>
              <a:tr h="45085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4.0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185/85.0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292790570"/>
                  </a:ext>
                </a:extLst>
              </a:tr>
              <a:tr h="452438">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4.2</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190/87.8</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875873133"/>
                  </a:ext>
                </a:extLst>
              </a:tr>
              <a:tr h="450850">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4.4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rgbClr val="000099"/>
                        </a:buClr>
                        <a:buSzPct val="75000"/>
                        <a:buFont typeface="Wingdings" panose="05000000000000000000" pitchFamily="2" charset="2"/>
                        <a:defRPr sz="2600" b="1">
                          <a:solidFill>
                            <a:schemeClr val="tx1"/>
                          </a:solidFill>
                          <a:latin typeface="Century Gothic" panose="020B0502020202020204" pitchFamily="34" charset="0"/>
                        </a:defRPr>
                      </a:lvl1pPr>
                      <a:lvl2pPr>
                        <a:spcBef>
                          <a:spcPct val="20000"/>
                        </a:spcBef>
                        <a:buClr>
                          <a:srgbClr val="008000"/>
                        </a:buClr>
                        <a:buSzPct val="70000"/>
                        <a:buFont typeface="Wingdings" panose="05000000000000000000" pitchFamily="2" charset="2"/>
                        <a:defRPr sz="2400">
                          <a:solidFill>
                            <a:schemeClr val="tx1"/>
                          </a:solidFill>
                          <a:latin typeface="Tahoma" panose="020B0604030504040204" pitchFamily="34" charset="0"/>
                        </a:defRPr>
                      </a:lvl2pPr>
                      <a:lvl3pPr>
                        <a:spcBef>
                          <a:spcPct val="20000"/>
                        </a:spcBef>
                        <a:buClr>
                          <a:srgbClr val="000099"/>
                        </a:buClr>
                        <a:buSzPct val="85000"/>
                        <a:defRPr sz="2000">
                          <a:solidFill>
                            <a:schemeClr val="tx1"/>
                          </a:solidFill>
                          <a:latin typeface="Tahoma" panose="020B0604030504040204" pitchFamily="34" charset="0"/>
                        </a:defRPr>
                      </a:lvl3pPr>
                      <a:lvl4pPr>
                        <a:spcBef>
                          <a:spcPct val="20000"/>
                        </a:spcBef>
                        <a:buClr>
                          <a:srgbClr val="000099"/>
                        </a:buClr>
                        <a:defRPr>
                          <a:solidFill>
                            <a:schemeClr val="tx1"/>
                          </a:solidFill>
                          <a:latin typeface="Tahoma" panose="020B0604030504040204" pitchFamily="34" charset="0"/>
                        </a:defRPr>
                      </a:lvl4pPr>
                      <a:lvl5pPr>
                        <a:spcBef>
                          <a:spcPct val="20000"/>
                        </a:spcBef>
                        <a:buClr>
                          <a:srgbClr val="000099"/>
                        </a:buClr>
                        <a:defRPr>
                          <a:solidFill>
                            <a:schemeClr val="tx1"/>
                          </a:solidFill>
                          <a:latin typeface="Tahoma" panose="020B0604030504040204" pitchFamily="34" charset="0"/>
                        </a:defRPr>
                      </a:lvl5pPr>
                      <a:lvl6pPr fontAlgn="base">
                        <a:spcBef>
                          <a:spcPct val="20000"/>
                        </a:spcBef>
                        <a:spcAft>
                          <a:spcPct val="0"/>
                        </a:spcAft>
                        <a:buClr>
                          <a:srgbClr val="000099"/>
                        </a:buClr>
                        <a:defRPr>
                          <a:solidFill>
                            <a:schemeClr val="tx1"/>
                          </a:solidFill>
                          <a:latin typeface="Tahoma" panose="020B0604030504040204" pitchFamily="34" charset="0"/>
                        </a:defRPr>
                      </a:lvl6pPr>
                      <a:lvl7pPr fontAlgn="base">
                        <a:spcBef>
                          <a:spcPct val="20000"/>
                        </a:spcBef>
                        <a:spcAft>
                          <a:spcPct val="0"/>
                        </a:spcAft>
                        <a:buClr>
                          <a:srgbClr val="000099"/>
                        </a:buClr>
                        <a:defRPr>
                          <a:solidFill>
                            <a:schemeClr val="tx1"/>
                          </a:solidFill>
                          <a:latin typeface="Tahoma" panose="020B0604030504040204" pitchFamily="34" charset="0"/>
                        </a:defRPr>
                      </a:lvl7pPr>
                      <a:lvl8pPr fontAlgn="base">
                        <a:spcBef>
                          <a:spcPct val="20000"/>
                        </a:spcBef>
                        <a:spcAft>
                          <a:spcPct val="0"/>
                        </a:spcAft>
                        <a:buClr>
                          <a:srgbClr val="000099"/>
                        </a:buClr>
                        <a:defRPr>
                          <a:solidFill>
                            <a:schemeClr val="tx1"/>
                          </a:solidFill>
                          <a:latin typeface="Tahoma" panose="020B0604030504040204" pitchFamily="34" charset="0"/>
                        </a:defRPr>
                      </a:lvl8pPr>
                      <a:lvl9pPr fontAlgn="base">
                        <a:spcBef>
                          <a:spcPct val="20000"/>
                        </a:spcBef>
                        <a:spcAft>
                          <a:spcPct val="0"/>
                        </a:spcAft>
                        <a:buClr>
                          <a:srgbClr val="000099"/>
                        </a:buClr>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20000"/>
                        </a:spcBef>
                        <a:spcAft>
                          <a:spcPct val="0"/>
                        </a:spcAft>
                        <a:buClr>
                          <a:srgbClr val="000099"/>
                        </a:buClr>
                        <a:buSzPct val="75000"/>
                        <a:buFont typeface="Wingdings" panose="05000000000000000000" pitchFamily="2" charset="2"/>
                        <a:buNone/>
                        <a:tabLst/>
                      </a:pPr>
                      <a:r>
                        <a:rPr kumimoji="0" lang="en-US" altLang="en-US" sz="2600" b="1" i="0" u="none" strike="noStrike" cap="none" normalizeH="0" baseline="0">
                          <a:ln>
                            <a:noFill/>
                          </a:ln>
                          <a:solidFill>
                            <a:schemeClr val="tx1"/>
                          </a:solidFill>
                          <a:effectLst/>
                          <a:latin typeface="Century Gothic" panose="020B0502020202020204" pitchFamily="34" charset="0"/>
                        </a:rPr>
                        <a:t>205/96.1</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600200229"/>
                  </a:ext>
                </a:extLst>
              </a:tr>
            </a:tbl>
          </a:graphicData>
        </a:graphic>
      </p:graphicFrame>
      <p:sp>
        <p:nvSpPr>
          <p:cNvPr id="2" name="Footer Placeholder 1"/>
          <p:cNvSpPr>
            <a:spLocks noGrp="1"/>
          </p:cNvSpPr>
          <p:nvPr>
            <p:ph type="ftr" sz="quarter" idx="11"/>
          </p:nvPr>
        </p:nvSpPr>
        <p:spPr/>
        <p:txBody>
          <a:bodyPr/>
          <a:lstStyle/>
          <a:p>
            <a:fld id="{D5AF5891-FC74-4CDA-82F1-42F4C6949D60}" type="slidenum">
              <a:rPr lang="en-US" smtClean="0"/>
              <a:t>48</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1810" y="5591066"/>
            <a:ext cx="1688122" cy="1249210"/>
          </a:xfrm>
          <a:prstGeom prst="rect">
            <a:avLst/>
          </a:prstGeom>
        </p:spPr>
      </p:pic>
    </p:spTree>
    <p:extLst>
      <p:ext uri="{BB962C8B-B14F-4D97-AF65-F5344CB8AC3E}">
        <p14:creationId xmlns:p14="http://schemas.microsoft.com/office/powerpoint/2010/main" val="31346656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Drinkable Yogurts/</a:t>
            </a:r>
            <a:br>
              <a:rPr lang="en-US"/>
            </a:br>
            <a:r>
              <a:rPr lang="en-US"/>
              <a:t>Protein Fortified Juice</a:t>
            </a:r>
          </a:p>
        </p:txBody>
      </p:sp>
      <p:sp>
        <p:nvSpPr>
          <p:cNvPr id="3" name="Text Placeholder 2"/>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fld id="{499F4C1A-E01E-470E-93C0-6B45466EE7FE}" type="slidenum">
              <a:rPr lang="en-US" smtClean="0"/>
              <a:t>49</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97" y="35064"/>
            <a:ext cx="1688122" cy="1249210"/>
          </a:xfrm>
          <a:prstGeom prst="rect">
            <a:avLst/>
          </a:prstGeom>
        </p:spPr>
      </p:pic>
    </p:spTree>
    <p:extLst>
      <p:ext uri="{BB962C8B-B14F-4D97-AF65-F5344CB8AC3E}">
        <p14:creationId xmlns:p14="http://schemas.microsoft.com/office/powerpoint/2010/main" val="2791179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b="1"/>
            </a:br>
            <a:r>
              <a:rPr lang="en-US"/>
              <a:t>Citri-Fi Portfolio Review</a:t>
            </a:r>
          </a:p>
        </p:txBody>
      </p:sp>
      <p:sp>
        <p:nvSpPr>
          <p:cNvPr id="3" name="Text Placeholder 2"/>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fld id="{2843ED21-5E0D-48D4-A928-E99718D48267}" type="slidenum">
              <a:rPr lang="en-US" smtClean="0"/>
              <a:t>5</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36" y="25889"/>
            <a:ext cx="1688122" cy="1249210"/>
          </a:xfrm>
          <a:prstGeom prst="rect">
            <a:avLst/>
          </a:prstGeom>
        </p:spPr>
      </p:pic>
    </p:spTree>
    <p:extLst>
      <p:ext uri="{BB962C8B-B14F-4D97-AF65-F5344CB8AC3E}">
        <p14:creationId xmlns:p14="http://schemas.microsoft.com/office/powerpoint/2010/main" val="26133790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normAutofit fontScale="90000"/>
          </a:bodyPr>
          <a:lstStyle/>
          <a:p>
            <a:r>
              <a:rPr lang="en-US" altLang="en-US"/>
              <a:t>Typical Process for Drinkable Yogurt</a:t>
            </a:r>
          </a:p>
        </p:txBody>
      </p:sp>
      <p:sp>
        <p:nvSpPr>
          <p:cNvPr id="3" name="Footer Placeholder 2"/>
          <p:cNvSpPr>
            <a:spLocks noGrp="1"/>
          </p:cNvSpPr>
          <p:nvPr>
            <p:ph type="ftr" sz="quarter" idx="11"/>
          </p:nvPr>
        </p:nvSpPr>
        <p:spPr/>
        <p:txBody>
          <a:bodyPr/>
          <a:lstStyle/>
          <a:p>
            <a:fld id="{D2E70260-F4AA-4CBB-9D5E-F4738AD11E3F}" type="slidenum">
              <a:rPr lang="en-US" smtClean="0"/>
              <a:pPr/>
              <a:t>50</a:t>
            </a:fld>
            <a:endParaRPr lang="en-US"/>
          </a:p>
        </p:txBody>
      </p:sp>
      <p:sp>
        <p:nvSpPr>
          <p:cNvPr id="176132" name="Text Box 4"/>
          <p:cNvSpPr txBox="1">
            <a:spLocks noChangeArrowheads="1"/>
          </p:cNvSpPr>
          <p:nvPr/>
        </p:nvSpPr>
        <p:spPr bwMode="auto">
          <a:xfrm>
            <a:off x="1861229" y="1410506"/>
            <a:ext cx="2667000" cy="6508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Blend </a:t>
            </a:r>
            <a:r>
              <a:rPr lang="en-US" altLang="en-US"/>
              <a:t>gum system</a:t>
            </a:r>
            <a:r>
              <a:rPr lang="en-US" altLang="en-US" sz="1800"/>
              <a:t> with dry ingredients</a:t>
            </a:r>
          </a:p>
        </p:txBody>
      </p:sp>
      <p:sp>
        <p:nvSpPr>
          <p:cNvPr id="176133" name="Text Box 5"/>
          <p:cNvSpPr txBox="1">
            <a:spLocks noChangeArrowheads="1"/>
          </p:cNvSpPr>
          <p:nvPr/>
        </p:nvSpPr>
        <p:spPr bwMode="auto">
          <a:xfrm>
            <a:off x="5214029" y="1410506"/>
            <a:ext cx="1828800" cy="6508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Disperse into </a:t>
            </a:r>
            <a:r>
              <a:rPr lang="en-US" altLang="en-US"/>
              <a:t>raw </a:t>
            </a:r>
            <a:r>
              <a:rPr lang="en-US" altLang="en-US" sz="1800"/>
              <a:t>milk</a:t>
            </a:r>
          </a:p>
        </p:txBody>
      </p:sp>
      <p:sp>
        <p:nvSpPr>
          <p:cNvPr id="176134" name="Text Box 6"/>
          <p:cNvSpPr txBox="1">
            <a:spLocks noChangeArrowheads="1"/>
          </p:cNvSpPr>
          <p:nvPr/>
        </p:nvSpPr>
        <p:spPr bwMode="auto">
          <a:xfrm>
            <a:off x="1958293" y="2366098"/>
            <a:ext cx="3048000" cy="376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Pre-heat 150°F (</a:t>
            </a:r>
            <a:r>
              <a:rPr lang="en-US" altLang="en-US"/>
              <a:t>66</a:t>
            </a:r>
            <a:r>
              <a:rPr lang="en-US" altLang="en-US" sz="1800"/>
              <a:t>°C)</a:t>
            </a:r>
          </a:p>
        </p:txBody>
      </p:sp>
      <p:sp>
        <p:nvSpPr>
          <p:cNvPr id="176135" name="Text Box 7"/>
          <p:cNvSpPr txBox="1">
            <a:spLocks noChangeArrowheads="1"/>
          </p:cNvSpPr>
          <p:nvPr/>
        </p:nvSpPr>
        <p:spPr bwMode="auto">
          <a:xfrm>
            <a:off x="1708829" y="2953424"/>
            <a:ext cx="3505200" cy="7889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Homogenization 2000 psi</a:t>
            </a:r>
          </a:p>
          <a:p>
            <a:pPr algn="ctr">
              <a:spcBef>
                <a:spcPct val="50000"/>
              </a:spcBef>
            </a:pPr>
            <a:r>
              <a:rPr lang="en-US" altLang="en-US" sz="1800"/>
              <a:t>1500 1</a:t>
            </a:r>
            <a:r>
              <a:rPr lang="en-US" altLang="en-US" sz="1800" baseline="30000"/>
              <a:t>st</a:t>
            </a:r>
            <a:r>
              <a:rPr lang="en-US" altLang="en-US" sz="1800"/>
              <a:t> stage 500 2</a:t>
            </a:r>
            <a:r>
              <a:rPr lang="en-US" altLang="en-US" sz="1800" baseline="30000"/>
              <a:t>nd</a:t>
            </a:r>
            <a:r>
              <a:rPr lang="en-US" altLang="en-US" sz="1800"/>
              <a:t> stage</a:t>
            </a:r>
          </a:p>
        </p:txBody>
      </p:sp>
      <p:sp>
        <p:nvSpPr>
          <p:cNvPr id="176136" name="Text Box 8"/>
          <p:cNvSpPr txBox="1">
            <a:spLocks noChangeArrowheads="1"/>
          </p:cNvSpPr>
          <p:nvPr/>
        </p:nvSpPr>
        <p:spPr bwMode="auto">
          <a:xfrm>
            <a:off x="2268980" y="3947570"/>
            <a:ext cx="2667000" cy="6463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t>Pasteurize</a:t>
            </a:r>
            <a:r>
              <a:rPr lang="en-US" altLang="en-US" sz="1800"/>
              <a:t> 161-166°F (</a:t>
            </a:r>
            <a:r>
              <a:rPr lang="en-US" altLang="en-US"/>
              <a:t>72-75°C)</a:t>
            </a:r>
            <a:r>
              <a:rPr lang="en-US" altLang="en-US" sz="1800"/>
              <a:t> </a:t>
            </a:r>
            <a:r>
              <a:rPr lang="en-US" altLang="en-US"/>
              <a:t>1</a:t>
            </a:r>
            <a:r>
              <a:rPr lang="en-US" altLang="en-US" sz="1800"/>
              <a:t>5 sec</a:t>
            </a:r>
          </a:p>
        </p:txBody>
      </p:sp>
      <p:sp>
        <p:nvSpPr>
          <p:cNvPr id="176138" name="Text Box 10"/>
          <p:cNvSpPr txBox="1">
            <a:spLocks noChangeArrowheads="1"/>
          </p:cNvSpPr>
          <p:nvPr/>
        </p:nvSpPr>
        <p:spPr bwMode="auto">
          <a:xfrm>
            <a:off x="5366429" y="3916676"/>
            <a:ext cx="3048000" cy="6463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spAutoFit/>
          </a:bodyPr>
          <a:lstStyle/>
          <a:p>
            <a:pPr algn="ctr">
              <a:spcBef>
                <a:spcPct val="50000"/>
              </a:spcBef>
            </a:pPr>
            <a:r>
              <a:rPr lang="en-US" altLang="en-US" sz="1800"/>
              <a:t>Cool to </a:t>
            </a:r>
            <a:r>
              <a:rPr lang="en-US" altLang="en-US"/>
              <a:t>110-115°F (42-45</a:t>
            </a:r>
            <a:r>
              <a:rPr lang="en-US" altLang="en-US" sz="1800"/>
              <a:t>°C) inoculate </a:t>
            </a:r>
          </a:p>
        </p:txBody>
      </p:sp>
      <p:sp>
        <p:nvSpPr>
          <p:cNvPr id="176139" name="Line 11"/>
          <p:cNvSpPr>
            <a:spLocks noChangeShapeType="1"/>
          </p:cNvSpPr>
          <p:nvPr/>
        </p:nvSpPr>
        <p:spPr bwMode="auto">
          <a:xfrm>
            <a:off x="4528229" y="1639106"/>
            <a:ext cx="6858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0" name="Line 12"/>
          <p:cNvSpPr>
            <a:spLocks noChangeShapeType="1"/>
          </p:cNvSpPr>
          <p:nvPr/>
        </p:nvSpPr>
        <p:spPr bwMode="auto">
          <a:xfrm>
            <a:off x="7042829" y="1639106"/>
            <a:ext cx="12192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1" name="Line 13"/>
          <p:cNvSpPr>
            <a:spLocks noChangeShapeType="1"/>
          </p:cNvSpPr>
          <p:nvPr/>
        </p:nvSpPr>
        <p:spPr bwMode="auto">
          <a:xfrm>
            <a:off x="8262029" y="1639106"/>
            <a:ext cx="0" cy="91440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2" name="Line 14"/>
          <p:cNvSpPr>
            <a:spLocks noChangeShapeType="1"/>
          </p:cNvSpPr>
          <p:nvPr/>
        </p:nvSpPr>
        <p:spPr bwMode="auto">
          <a:xfrm flipH="1">
            <a:off x="4985429" y="2553506"/>
            <a:ext cx="32766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9" name="Line 21"/>
          <p:cNvSpPr>
            <a:spLocks noChangeShapeType="1"/>
          </p:cNvSpPr>
          <p:nvPr/>
        </p:nvSpPr>
        <p:spPr bwMode="auto">
          <a:xfrm>
            <a:off x="3602480" y="3744621"/>
            <a:ext cx="0" cy="195586"/>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51" name="Line 23"/>
          <p:cNvSpPr>
            <a:spLocks noChangeShapeType="1"/>
          </p:cNvSpPr>
          <p:nvPr/>
        </p:nvSpPr>
        <p:spPr bwMode="auto">
          <a:xfrm>
            <a:off x="6906638" y="4563007"/>
            <a:ext cx="0" cy="21488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2" name="Line 21"/>
          <p:cNvSpPr>
            <a:spLocks noChangeShapeType="1"/>
          </p:cNvSpPr>
          <p:nvPr/>
        </p:nvSpPr>
        <p:spPr bwMode="auto">
          <a:xfrm>
            <a:off x="3602480" y="2762816"/>
            <a:ext cx="0" cy="196767"/>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3" name="Line 23"/>
          <p:cNvSpPr>
            <a:spLocks noChangeShapeType="1"/>
          </p:cNvSpPr>
          <p:nvPr/>
        </p:nvSpPr>
        <p:spPr bwMode="auto">
          <a:xfrm rot="16200000">
            <a:off x="5151481" y="4025133"/>
            <a:ext cx="12414" cy="443411"/>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 name="TextBox 4"/>
          <p:cNvSpPr txBox="1"/>
          <p:nvPr/>
        </p:nvSpPr>
        <p:spPr>
          <a:xfrm>
            <a:off x="5486400" y="4777891"/>
            <a:ext cx="3035030" cy="646331"/>
          </a:xfrm>
          <a:prstGeom prst="rect">
            <a:avLst/>
          </a:prstGeom>
          <a:noFill/>
          <a:ln>
            <a:solidFill>
              <a:schemeClr val="tx1"/>
            </a:solidFill>
          </a:ln>
        </p:spPr>
        <p:txBody>
          <a:bodyPr wrap="square" rtlCol="0">
            <a:spAutoFit/>
          </a:bodyPr>
          <a:lstStyle/>
          <a:p>
            <a:pPr algn="ctr"/>
            <a:r>
              <a:rPr lang="en-US"/>
              <a:t>Fill and hold for 4-6 hours at temperature</a:t>
            </a:r>
          </a:p>
        </p:txBody>
      </p:sp>
      <p:sp>
        <p:nvSpPr>
          <p:cNvPr id="25" name="TextBox 24"/>
          <p:cNvSpPr txBox="1"/>
          <p:nvPr/>
        </p:nvSpPr>
        <p:spPr>
          <a:xfrm>
            <a:off x="5486400" y="5602859"/>
            <a:ext cx="3035030" cy="369332"/>
          </a:xfrm>
          <a:prstGeom prst="rect">
            <a:avLst/>
          </a:prstGeom>
          <a:noFill/>
          <a:ln>
            <a:solidFill>
              <a:schemeClr val="tx1"/>
            </a:solidFill>
          </a:ln>
        </p:spPr>
        <p:txBody>
          <a:bodyPr wrap="square" rtlCol="0">
            <a:spAutoFit/>
          </a:bodyPr>
          <a:lstStyle/>
          <a:p>
            <a:pPr algn="ctr"/>
            <a:r>
              <a:rPr lang="en-US"/>
              <a:t>Rapid chill &lt;42</a:t>
            </a:r>
            <a:r>
              <a:rPr lang="en-US" altLang="en-US"/>
              <a:t>°F (10°C)</a:t>
            </a:r>
            <a:endParaRPr lang="en-US"/>
          </a:p>
        </p:txBody>
      </p:sp>
      <p:sp>
        <p:nvSpPr>
          <p:cNvPr id="26" name="Line 23"/>
          <p:cNvSpPr>
            <a:spLocks noChangeShapeType="1"/>
          </p:cNvSpPr>
          <p:nvPr/>
        </p:nvSpPr>
        <p:spPr bwMode="auto">
          <a:xfrm>
            <a:off x="6906638" y="5424222"/>
            <a:ext cx="0" cy="205813"/>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65" y="5594499"/>
            <a:ext cx="1688122" cy="1249210"/>
          </a:xfrm>
          <a:prstGeom prst="rect">
            <a:avLst/>
          </a:prstGeom>
        </p:spPr>
      </p:pic>
    </p:spTree>
    <p:extLst>
      <p:ext uri="{BB962C8B-B14F-4D97-AF65-F5344CB8AC3E}">
        <p14:creationId xmlns:p14="http://schemas.microsoft.com/office/powerpoint/2010/main" val="5758061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normAutofit fontScale="90000"/>
          </a:bodyPr>
          <a:lstStyle/>
          <a:p>
            <a:r>
              <a:rPr lang="en-US" altLang="en-US"/>
              <a:t>Typical UHT Process for Protein Fortified Juice</a:t>
            </a:r>
          </a:p>
        </p:txBody>
      </p:sp>
      <p:sp>
        <p:nvSpPr>
          <p:cNvPr id="3" name="Footer Placeholder 2"/>
          <p:cNvSpPr>
            <a:spLocks noGrp="1"/>
          </p:cNvSpPr>
          <p:nvPr>
            <p:ph type="ftr" sz="quarter" idx="11"/>
          </p:nvPr>
        </p:nvSpPr>
        <p:spPr/>
        <p:txBody>
          <a:bodyPr/>
          <a:lstStyle/>
          <a:p>
            <a:fld id="{D2E70260-F4AA-4CBB-9D5E-F4738AD11E3F}" type="slidenum">
              <a:rPr lang="en-US" smtClean="0"/>
              <a:pPr/>
              <a:t>51</a:t>
            </a:fld>
            <a:endParaRPr lang="en-US"/>
          </a:p>
        </p:txBody>
      </p:sp>
      <p:sp>
        <p:nvSpPr>
          <p:cNvPr id="176132" name="Text Box 4"/>
          <p:cNvSpPr txBox="1">
            <a:spLocks noChangeArrowheads="1"/>
          </p:cNvSpPr>
          <p:nvPr/>
        </p:nvSpPr>
        <p:spPr bwMode="auto">
          <a:xfrm>
            <a:off x="1890412" y="1775304"/>
            <a:ext cx="2667000" cy="6508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Blend </a:t>
            </a:r>
            <a:r>
              <a:rPr lang="en-US" altLang="en-US"/>
              <a:t>gum system</a:t>
            </a:r>
            <a:r>
              <a:rPr lang="en-US" altLang="en-US" sz="1800"/>
              <a:t> with dry ingredients</a:t>
            </a:r>
          </a:p>
        </p:txBody>
      </p:sp>
      <p:sp>
        <p:nvSpPr>
          <p:cNvPr id="176133" name="Text Box 5"/>
          <p:cNvSpPr txBox="1">
            <a:spLocks noChangeArrowheads="1"/>
          </p:cNvSpPr>
          <p:nvPr/>
        </p:nvSpPr>
        <p:spPr bwMode="auto">
          <a:xfrm>
            <a:off x="5243212" y="1775304"/>
            <a:ext cx="1828800" cy="6508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Disperse into milk or water</a:t>
            </a:r>
          </a:p>
        </p:txBody>
      </p:sp>
      <p:sp>
        <p:nvSpPr>
          <p:cNvPr id="176134" name="Text Box 6"/>
          <p:cNvSpPr txBox="1">
            <a:spLocks noChangeArrowheads="1"/>
          </p:cNvSpPr>
          <p:nvPr/>
        </p:nvSpPr>
        <p:spPr bwMode="auto">
          <a:xfrm>
            <a:off x="3490612" y="3803851"/>
            <a:ext cx="3048000" cy="376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Preheater 190°F (88°C)</a:t>
            </a:r>
          </a:p>
        </p:txBody>
      </p:sp>
      <p:sp>
        <p:nvSpPr>
          <p:cNvPr id="176135" name="Text Box 7"/>
          <p:cNvSpPr txBox="1">
            <a:spLocks noChangeArrowheads="1"/>
          </p:cNvSpPr>
          <p:nvPr/>
        </p:nvSpPr>
        <p:spPr bwMode="auto">
          <a:xfrm>
            <a:off x="1536972" y="2713670"/>
            <a:ext cx="3505200" cy="7889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Homogenization 2000 psi</a:t>
            </a:r>
          </a:p>
          <a:p>
            <a:pPr algn="ctr">
              <a:spcBef>
                <a:spcPct val="50000"/>
              </a:spcBef>
            </a:pPr>
            <a:r>
              <a:rPr lang="en-US" altLang="en-US" sz="1800"/>
              <a:t>1500 1</a:t>
            </a:r>
            <a:r>
              <a:rPr lang="en-US" altLang="en-US" sz="1800" baseline="30000"/>
              <a:t>st</a:t>
            </a:r>
            <a:r>
              <a:rPr lang="en-US" altLang="en-US" sz="1800"/>
              <a:t> stage 500 2</a:t>
            </a:r>
            <a:r>
              <a:rPr lang="en-US" altLang="en-US" sz="1800" baseline="30000"/>
              <a:t>nd</a:t>
            </a:r>
            <a:r>
              <a:rPr lang="en-US" altLang="en-US" sz="1800"/>
              <a:t> stage</a:t>
            </a:r>
          </a:p>
        </p:txBody>
      </p:sp>
      <p:sp>
        <p:nvSpPr>
          <p:cNvPr id="176136" name="Text Box 8"/>
          <p:cNvSpPr txBox="1">
            <a:spLocks noChangeArrowheads="1"/>
          </p:cNvSpPr>
          <p:nvPr/>
        </p:nvSpPr>
        <p:spPr bwMode="auto">
          <a:xfrm>
            <a:off x="4862212" y="4477229"/>
            <a:ext cx="2667000" cy="6508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800"/>
              <a:t>Final heater 286°F (141°C) 4.5 sec</a:t>
            </a:r>
          </a:p>
        </p:txBody>
      </p:sp>
      <p:sp>
        <p:nvSpPr>
          <p:cNvPr id="176138" name="Text Box 10"/>
          <p:cNvSpPr txBox="1">
            <a:spLocks noChangeArrowheads="1"/>
          </p:cNvSpPr>
          <p:nvPr/>
        </p:nvSpPr>
        <p:spPr bwMode="auto">
          <a:xfrm>
            <a:off x="5395612" y="5447733"/>
            <a:ext cx="3048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spAutoFit/>
          </a:bodyPr>
          <a:lstStyle/>
          <a:p>
            <a:pPr algn="ctr">
              <a:spcBef>
                <a:spcPct val="50000"/>
              </a:spcBef>
            </a:pPr>
            <a:r>
              <a:rPr lang="en-US" altLang="en-US" sz="1800"/>
              <a:t>Cool and aseptically fill </a:t>
            </a:r>
          </a:p>
        </p:txBody>
      </p:sp>
      <p:sp>
        <p:nvSpPr>
          <p:cNvPr id="176139" name="Line 11"/>
          <p:cNvSpPr>
            <a:spLocks noChangeShapeType="1"/>
          </p:cNvSpPr>
          <p:nvPr/>
        </p:nvSpPr>
        <p:spPr bwMode="auto">
          <a:xfrm>
            <a:off x="4557412" y="2003904"/>
            <a:ext cx="6858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0" name="Line 12"/>
          <p:cNvSpPr>
            <a:spLocks noChangeShapeType="1"/>
          </p:cNvSpPr>
          <p:nvPr/>
        </p:nvSpPr>
        <p:spPr bwMode="auto">
          <a:xfrm>
            <a:off x="7072012" y="2003904"/>
            <a:ext cx="12192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1" name="Line 13"/>
          <p:cNvSpPr>
            <a:spLocks noChangeShapeType="1"/>
          </p:cNvSpPr>
          <p:nvPr/>
        </p:nvSpPr>
        <p:spPr bwMode="auto">
          <a:xfrm>
            <a:off x="8291212" y="2003904"/>
            <a:ext cx="0" cy="91440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2" name="Line 14"/>
          <p:cNvSpPr>
            <a:spLocks noChangeShapeType="1"/>
          </p:cNvSpPr>
          <p:nvPr/>
        </p:nvSpPr>
        <p:spPr bwMode="auto">
          <a:xfrm flipH="1">
            <a:off x="5014612" y="2918304"/>
            <a:ext cx="32766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7" name="Text Box 19"/>
          <p:cNvSpPr txBox="1">
            <a:spLocks noChangeArrowheads="1"/>
          </p:cNvSpPr>
          <p:nvPr/>
        </p:nvSpPr>
        <p:spPr bwMode="auto">
          <a:xfrm>
            <a:off x="5532137" y="2552773"/>
            <a:ext cx="2262414"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0"/>
              <a:t>Pump to homogenizer</a:t>
            </a:r>
          </a:p>
        </p:txBody>
      </p:sp>
      <p:sp>
        <p:nvSpPr>
          <p:cNvPr id="176148" name="Line 20"/>
          <p:cNvSpPr>
            <a:spLocks noChangeShapeType="1"/>
          </p:cNvSpPr>
          <p:nvPr/>
        </p:nvSpPr>
        <p:spPr bwMode="auto">
          <a:xfrm>
            <a:off x="4105076" y="3506711"/>
            <a:ext cx="0" cy="297139"/>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49" name="Line 21"/>
          <p:cNvSpPr>
            <a:spLocks noChangeShapeType="1"/>
          </p:cNvSpPr>
          <p:nvPr/>
        </p:nvSpPr>
        <p:spPr bwMode="auto">
          <a:xfrm>
            <a:off x="5090812" y="4172429"/>
            <a:ext cx="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51" name="Line 23"/>
          <p:cNvSpPr>
            <a:spLocks noChangeShapeType="1"/>
          </p:cNvSpPr>
          <p:nvPr/>
        </p:nvSpPr>
        <p:spPr bwMode="auto">
          <a:xfrm>
            <a:off x="6353557" y="5128104"/>
            <a:ext cx="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 name="TextBox 3"/>
          <p:cNvSpPr txBox="1"/>
          <p:nvPr/>
        </p:nvSpPr>
        <p:spPr>
          <a:xfrm>
            <a:off x="6195712" y="1293498"/>
            <a:ext cx="1549394" cy="369332"/>
          </a:xfrm>
          <a:prstGeom prst="rect">
            <a:avLst/>
          </a:prstGeom>
          <a:noFill/>
          <a:ln>
            <a:solidFill>
              <a:schemeClr val="tx1"/>
            </a:solidFill>
          </a:ln>
        </p:spPr>
        <p:txBody>
          <a:bodyPr wrap="square" rtlCol="0">
            <a:spAutoFit/>
          </a:bodyPr>
          <a:lstStyle/>
          <a:p>
            <a:r>
              <a:rPr lang="en-US"/>
              <a:t>Acidify to &lt;3.8</a:t>
            </a:r>
          </a:p>
        </p:txBody>
      </p:sp>
      <p:cxnSp>
        <p:nvCxnSpPr>
          <p:cNvPr id="6" name="Straight Arrow Connector 5"/>
          <p:cNvCxnSpPr/>
          <p:nvPr/>
        </p:nvCxnSpPr>
        <p:spPr>
          <a:xfrm flipH="1">
            <a:off x="7072012" y="1682885"/>
            <a:ext cx="252916" cy="1848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65" y="5594499"/>
            <a:ext cx="1688122" cy="1249210"/>
          </a:xfrm>
          <a:prstGeom prst="rect">
            <a:avLst/>
          </a:prstGeom>
        </p:spPr>
      </p:pic>
    </p:spTree>
    <p:extLst>
      <p:ext uri="{BB962C8B-B14F-4D97-AF65-F5344CB8AC3E}">
        <p14:creationId xmlns:p14="http://schemas.microsoft.com/office/powerpoint/2010/main" val="3615416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Smoothies</a:t>
            </a:r>
          </a:p>
        </p:txBody>
      </p:sp>
      <p:sp>
        <p:nvSpPr>
          <p:cNvPr id="7" name="Text Placeholder 6"/>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fld id="{5F332D14-A5BF-4F0E-878C-1C24B8E422FA}" type="slidenum">
              <a:rPr lang="en-US" smtClean="0"/>
              <a:pPr/>
              <a:t>52</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18" y="13252"/>
            <a:ext cx="1688122" cy="1249210"/>
          </a:xfrm>
          <a:prstGeom prst="rect">
            <a:avLst/>
          </a:prstGeom>
        </p:spPr>
      </p:pic>
    </p:spTree>
    <p:extLst>
      <p:ext uri="{BB962C8B-B14F-4D97-AF65-F5344CB8AC3E}">
        <p14:creationId xmlns:p14="http://schemas.microsoft.com/office/powerpoint/2010/main" val="27295374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HPP Processing</a:t>
            </a:r>
          </a:p>
        </p:txBody>
      </p:sp>
      <p:sp>
        <p:nvSpPr>
          <p:cNvPr id="4" name="Content Placeholder 3"/>
          <p:cNvSpPr>
            <a:spLocks noGrp="1"/>
          </p:cNvSpPr>
          <p:nvPr>
            <p:ph sz="half" idx="2"/>
          </p:nvPr>
        </p:nvSpPr>
        <p:spPr>
          <a:xfrm>
            <a:off x="629841" y="1361873"/>
            <a:ext cx="6948005" cy="4387174"/>
          </a:xfrm>
        </p:spPr>
        <p:txBody>
          <a:bodyPr>
            <a:normAutofit/>
          </a:bodyPr>
          <a:lstStyle/>
          <a:p>
            <a:pPr marL="0" indent="0">
              <a:buNone/>
            </a:pPr>
            <a:r>
              <a:rPr lang="en-US"/>
              <a:t>Growing trend in the US and UK HPP cold pressed smoothies or juices</a:t>
            </a:r>
          </a:p>
          <a:p>
            <a:pPr lvl="1"/>
            <a:r>
              <a:rPr lang="en-US"/>
              <a:t>With this method, the cold pressed juice is placed under 87,000 lb./in or 6000 atm of pressure.</a:t>
            </a:r>
          </a:p>
          <a:p>
            <a:pPr lvl="1"/>
            <a:r>
              <a:rPr lang="en-US"/>
              <a:t>The pressure inactivates most vegetative bacteria while not changing the “fresh” characteristics of the fruit or vegetable juice.</a:t>
            </a:r>
          </a:p>
          <a:p>
            <a:pPr lvl="1"/>
            <a:r>
              <a:rPr lang="en-US"/>
              <a:t>Product is bottled into flexible plastic bottles, then pressurized for 3-5 minutes.</a:t>
            </a:r>
          </a:p>
          <a:p>
            <a:pPr lvl="1"/>
            <a:r>
              <a:rPr lang="en-US"/>
              <a:t>Must be low pH products.</a:t>
            </a:r>
          </a:p>
          <a:p>
            <a:pPr lvl="1"/>
            <a:endParaRPr lang="en-US"/>
          </a:p>
        </p:txBody>
      </p:sp>
      <p:sp>
        <p:nvSpPr>
          <p:cNvPr id="7" name="Footer Placeholder 6"/>
          <p:cNvSpPr>
            <a:spLocks noGrp="1"/>
          </p:cNvSpPr>
          <p:nvPr>
            <p:ph type="ftr" sz="quarter" idx="11"/>
          </p:nvPr>
        </p:nvSpPr>
        <p:spPr/>
        <p:txBody>
          <a:bodyPr/>
          <a:lstStyle/>
          <a:p>
            <a:fld id="{3FB617C4-614D-47C0-99D2-166B833032E2}" type="slidenum">
              <a:rPr lang="en-US" smtClean="0"/>
              <a:t>53</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470" y="4829145"/>
            <a:ext cx="3448050" cy="1323975"/>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52" y="5585974"/>
            <a:ext cx="1688122" cy="1249210"/>
          </a:xfrm>
          <a:prstGeom prst="rect">
            <a:avLst/>
          </a:prstGeom>
        </p:spPr>
      </p:pic>
    </p:spTree>
    <p:extLst>
      <p:ext uri="{BB962C8B-B14F-4D97-AF65-F5344CB8AC3E}">
        <p14:creationId xmlns:p14="http://schemas.microsoft.com/office/powerpoint/2010/main" val="20965772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Citri-Fi® Solution</a:t>
            </a:r>
          </a:p>
        </p:txBody>
      </p:sp>
      <p:sp>
        <p:nvSpPr>
          <p:cNvPr id="3" name="Content Placeholder 2"/>
          <p:cNvSpPr>
            <a:spLocks noGrp="1"/>
          </p:cNvSpPr>
          <p:nvPr>
            <p:ph idx="1"/>
          </p:nvPr>
        </p:nvSpPr>
        <p:spPr/>
        <p:txBody>
          <a:bodyPr>
            <a:normAutofit fontScale="85000" lnSpcReduction="20000"/>
          </a:bodyPr>
          <a:lstStyle/>
          <a:p>
            <a:r>
              <a:rPr lang="en-US" dirty="0" err="1"/>
              <a:t>Citri</a:t>
            </a:r>
            <a:r>
              <a:rPr lang="en-US" dirty="0"/>
              <a:t>-Fi 100, 100FG, 100M40,  200FG, 300FG</a:t>
            </a:r>
          </a:p>
          <a:p>
            <a:pPr lvl="1"/>
            <a:r>
              <a:rPr lang="en-US" dirty="0"/>
              <a:t>Different particle sizes allow to meet specific texture requirements</a:t>
            </a:r>
          </a:p>
          <a:p>
            <a:r>
              <a:rPr lang="en-US" dirty="0"/>
              <a:t>Usage Levels May Range: </a:t>
            </a:r>
          </a:p>
          <a:p>
            <a:pPr lvl="1"/>
            <a:r>
              <a:rPr lang="en-US" dirty="0"/>
              <a:t>0.5%-1% in liquid</a:t>
            </a:r>
          </a:p>
          <a:p>
            <a:pPr lvl="1"/>
            <a:r>
              <a:rPr lang="en-US" dirty="0"/>
              <a:t>2%-12% in the dry powder mix</a:t>
            </a:r>
          </a:p>
          <a:p>
            <a:r>
              <a:rPr lang="en-US" dirty="0"/>
              <a:t>Recommended Incorporation Method</a:t>
            </a:r>
          </a:p>
          <a:p>
            <a:pPr lvl="1"/>
            <a:r>
              <a:rPr lang="en-US" dirty="0"/>
              <a:t>Pre-mix with other dry ingredients in the formulation before liquids are added</a:t>
            </a:r>
          </a:p>
          <a:p>
            <a:r>
              <a:rPr lang="en-US" b="1" u="sng" dirty="0"/>
              <a:t>NOTE: </a:t>
            </a:r>
            <a:r>
              <a:rPr lang="en-US" dirty="0" err="1"/>
              <a:t>Citri</a:t>
            </a:r>
            <a:r>
              <a:rPr lang="en-US" dirty="0"/>
              <a:t>-Fi® consists of soluble and insoluble fibers, so insoluble fiber would tend to settle if used without suspending agents or not consumed within short period of time</a:t>
            </a:r>
          </a:p>
          <a:p>
            <a:endParaRPr lang="en-US" dirty="0"/>
          </a:p>
          <a:p>
            <a:pPr lvl="1"/>
            <a:endParaRPr lang="en-US" dirty="0"/>
          </a:p>
        </p:txBody>
      </p:sp>
      <p:sp>
        <p:nvSpPr>
          <p:cNvPr id="7" name="Footer Placeholder 6"/>
          <p:cNvSpPr>
            <a:spLocks noGrp="1"/>
          </p:cNvSpPr>
          <p:nvPr>
            <p:ph type="ftr" sz="quarter" idx="11"/>
          </p:nvPr>
        </p:nvSpPr>
        <p:spPr/>
        <p:txBody>
          <a:bodyPr/>
          <a:lstStyle/>
          <a:p>
            <a:fld id="{2D264A2F-26ED-4C47-92CF-E5D4E63369C1}" type="slidenum">
              <a:rPr lang="en-US" smtClean="0"/>
              <a:pPr/>
              <a:t>54</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8834" y="5605221"/>
            <a:ext cx="1688122" cy="1249210"/>
          </a:xfrm>
          <a:prstGeom prst="rect">
            <a:avLst/>
          </a:prstGeom>
        </p:spPr>
      </p:pic>
    </p:spTree>
    <p:extLst>
      <p:ext uri="{BB962C8B-B14F-4D97-AF65-F5344CB8AC3E}">
        <p14:creationId xmlns:p14="http://schemas.microsoft.com/office/powerpoint/2010/main" val="568307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57300" y="1630227"/>
            <a:ext cx="7886700" cy="2852737"/>
          </a:xfrm>
        </p:spPr>
        <p:txBody>
          <a:bodyPr/>
          <a:lstStyle/>
          <a:p>
            <a:r>
              <a:rPr lang="en-US"/>
              <a:t>Pulp Extension</a:t>
            </a:r>
          </a:p>
        </p:txBody>
      </p:sp>
      <p:sp>
        <p:nvSpPr>
          <p:cNvPr id="4" name="Footer Placeholder 3"/>
          <p:cNvSpPr>
            <a:spLocks noGrp="1"/>
          </p:cNvSpPr>
          <p:nvPr>
            <p:ph type="ftr" sz="quarter" idx="11"/>
          </p:nvPr>
        </p:nvSpPr>
        <p:spPr/>
        <p:txBody>
          <a:bodyPr/>
          <a:lstStyle/>
          <a:p>
            <a:fld id="{05C585A6-F425-4ED7-B5C8-F56450E458C4}" type="slidenum">
              <a:rPr lang="en-US" smtClean="0"/>
              <a:t>55</a:t>
            </a:fld>
            <a:endParaRPr lang="en-US"/>
          </a:p>
        </p:txBody>
      </p:sp>
      <p:sp>
        <p:nvSpPr>
          <p:cNvPr id="8" name="TextBox 7"/>
          <p:cNvSpPr txBox="1"/>
          <p:nvPr/>
        </p:nvSpPr>
        <p:spPr>
          <a:xfrm>
            <a:off x="4155205" y="4426110"/>
            <a:ext cx="2791262" cy="1200329"/>
          </a:xfrm>
          <a:prstGeom prst="rect">
            <a:avLst/>
          </a:prstGeom>
          <a:noFill/>
          <a:ln w="28575">
            <a:solidFill>
              <a:schemeClr val="tx1"/>
            </a:solidFill>
          </a:ln>
        </p:spPr>
        <p:txBody>
          <a:bodyPr wrap="square" rtlCol="0">
            <a:spAutoFit/>
          </a:bodyPr>
          <a:lstStyle/>
          <a:p>
            <a:r>
              <a:rPr lang="en-US" sz="1200" b="1" u="sng"/>
              <a:t>Composition:</a:t>
            </a:r>
          </a:p>
          <a:p>
            <a:r>
              <a:rPr lang="en-US" sz="1200"/>
              <a:t>Water, sucrose, orange juice puree, concentrated orange juice, citric acid, sodium citrate, edible gums, emulsifier, vit C, potassium sorbate, vit E, natural color, vit A</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31805" t="4189" r="27847" b="6188"/>
          <a:stretch/>
        </p:blipFill>
        <p:spPr>
          <a:xfrm>
            <a:off x="151206" y="1252433"/>
            <a:ext cx="1090775" cy="3230531"/>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sp>
        <p:nvSpPr>
          <p:cNvPr id="11" name="TextBox 10"/>
          <p:cNvSpPr txBox="1"/>
          <p:nvPr/>
        </p:nvSpPr>
        <p:spPr>
          <a:xfrm>
            <a:off x="1465359" y="1721726"/>
            <a:ext cx="2743200" cy="830997"/>
          </a:xfrm>
          <a:prstGeom prst="rect">
            <a:avLst/>
          </a:prstGeom>
          <a:noFill/>
          <a:ln w="28575">
            <a:solidFill>
              <a:schemeClr val="tx1"/>
            </a:solidFill>
          </a:ln>
        </p:spPr>
        <p:txBody>
          <a:bodyPr wrap="square" rtlCol="0">
            <a:spAutoFit/>
          </a:bodyPr>
          <a:lstStyle/>
          <a:p>
            <a:r>
              <a:rPr lang="en-US" sz="1200" b="1" u="sng"/>
              <a:t>Composition:</a:t>
            </a:r>
          </a:p>
          <a:p>
            <a:r>
              <a:rPr lang="en-US" sz="1200"/>
              <a:t>Water, pink guava juice (53%), sucrose, stabilizer, citric acid,, flavor, beta carotene, vit C, zinc</a:t>
            </a: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6474" t="2551" r="35469" b="6551"/>
          <a:stretch/>
        </p:blipFill>
        <p:spPr>
          <a:xfrm>
            <a:off x="7350148" y="1721726"/>
            <a:ext cx="1256523" cy="4070718"/>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38" y="5608790"/>
            <a:ext cx="1688122" cy="1249210"/>
          </a:xfrm>
          <a:prstGeom prst="rect">
            <a:avLst/>
          </a:prstGeom>
        </p:spPr>
      </p:pic>
    </p:spTree>
    <p:extLst>
      <p:ext uri="{BB962C8B-B14F-4D97-AF65-F5344CB8AC3E}">
        <p14:creationId xmlns:p14="http://schemas.microsoft.com/office/powerpoint/2010/main" val="14175012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Pulp Extension</a:t>
            </a:r>
          </a:p>
        </p:txBody>
      </p:sp>
      <p:sp>
        <p:nvSpPr>
          <p:cNvPr id="4" name="Text Placeholder 3"/>
          <p:cNvSpPr>
            <a:spLocks noGrp="1"/>
          </p:cNvSpPr>
          <p:nvPr>
            <p:ph type="body" idx="1"/>
          </p:nvPr>
        </p:nvSpPr>
        <p:spPr/>
        <p:txBody>
          <a:bodyPr/>
          <a:lstStyle/>
          <a:p>
            <a:r>
              <a:rPr lang="en-US" u="sng"/>
              <a:t>Formula:</a:t>
            </a:r>
            <a:r>
              <a:rPr lang="en-US"/>
              <a:t>	</a:t>
            </a:r>
          </a:p>
        </p:txBody>
      </p:sp>
      <p:pic>
        <p:nvPicPr>
          <p:cNvPr id="8" name="Content Placeholder 7"/>
          <p:cNvPicPr>
            <a:picLocks noGrp="1" noChangeAspect="1"/>
          </p:cNvPicPr>
          <p:nvPr>
            <p:ph sz="half" idx="2"/>
          </p:nvPr>
        </p:nvPicPr>
        <p:blipFill>
          <a:blip r:embed="rId3"/>
          <a:stretch>
            <a:fillRect/>
          </a:stretch>
        </p:blipFill>
        <p:spPr>
          <a:xfrm>
            <a:off x="812006" y="3036094"/>
            <a:ext cx="3505200" cy="2171700"/>
          </a:xfrm>
        </p:spPr>
      </p:pic>
      <p:sp>
        <p:nvSpPr>
          <p:cNvPr id="6" name="Text Placeholder 5"/>
          <p:cNvSpPr>
            <a:spLocks noGrp="1"/>
          </p:cNvSpPr>
          <p:nvPr>
            <p:ph type="body" sz="quarter" idx="3"/>
          </p:nvPr>
        </p:nvSpPr>
        <p:spPr/>
        <p:txBody>
          <a:bodyPr/>
          <a:lstStyle/>
          <a:p>
            <a:r>
              <a:rPr lang="en-US" u="sng"/>
              <a:t>Citri-Fi® Usage:</a:t>
            </a:r>
          </a:p>
        </p:txBody>
      </p:sp>
      <p:sp>
        <p:nvSpPr>
          <p:cNvPr id="7" name="Content Placeholder 6"/>
          <p:cNvSpPr>
            <a:spLocks noGrp="1"/>
          </p:cNvSpPr>
          <p:nvPr>
            <p:ph sz="quarter" idx="4"/>
          </p:nvPr>
        </p:nvSpPr>
        <p:spPr/>
        <p:txBody>
          <a:bodyPr>
            <a:normAutofit fontScale="62500" lnSpcReduction="20000"/>
          </a:bodyPr>
          <a:lstStyle/>
          <a:p>
            <a:r>
              <a:rPr lang="en-US" dirty="0"/>
              <a:t>Amount of Citri-Fi: </a:t>
            </a:r>
          </a:p>
          <a:p>
            <a:r>
              <a:rPr lang="en-US" dirty="0"/>
              <a:t>To achieve a 15% reduction, 21 grams of pulp were replaced with 1.5 grams of Citri-Fi 100 and 19.5 grams of additional water to equal the 21 units of pulp removed.</a:t>
            </a:r>
          </a:p>
          <a:p>
            <a:endParaRPr lang="en-US" dirty="0"/>
          </a:p>
          <a:p>
            <a:r>
              <a:rPr lang="en-US" dirty="0"/>
              <a:t>How to add Citri-fi: </a:t>
            </a:r>
          </a:p>
          <a:p>
            <a:r>
              <a:rPr lang="en-US" dirty="0"/>
              <a:t>Pre-mix Citri-Fi with formula dry ingredients, such as the sugar. Add additional water with the other liquid ingredients in the formulation. </a:t>
            </a:r>
          </a:p>
        </p:txBody>
      </p:sp>
      <p:sp>
        <p:nvSpPr>
          <p:cNvPr id="3" name="Footer Placeholder 2"/>
          <p:cNvSpPr>
            <a:spLocks noGrp="1"/>
          </p:cNvSpPr>
          <p:nvPr>
            <p:ph type="ftr" sz="quarter" idx="11"/>
          </p:nvPr>
        </p:nvSpPr>
        <p:spPr/>
        <p:txBody>
          <a:bodyPr/>
          <a:lstStyle/>
          <a:p>
            <a:fld id="{A9AAB408-0F14-4FE3-947E-2ACDB7957569}" type="slidenum">
              <a:rPr lang="en-US" smtClean="0"/>
              <a:pPr/>
              <a:t>56</a:t>
            </a:fld>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8833" y="5604786"/>
            <a:ext cx="1688122" cy="1249210"/>
          </a:xfrm>
          <a:prstGeom prst="rect">
            <a:avLst/>
          </a:prstGeom>
        </p:spPr>
      </p:pic>
    </p:spTree>
    <p:extLst>
      <p:ext uri="{BB962C8B-B14F-4D97-AF65-F5344CB8AC3E}">
        <p14:creationId xmlns:p14="http://schemas.microsoft.com/office/powerpoint/2010/main" val="248472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Pulp Replacement</a:t>
            </a:r>
          </a:p>
        </p:txBody>
      </p:sp>
      <p:pic>
        <p:nvPicPr>
          <p:cNvPr id="4" name="Content Placeholder 3"/>
          <p:cNvPicPr>
            <a:picLocks noGrp="1" noChangeAspect="1"/>
          </p:cNvPicPr>
          <p:nvPr>
            <p:ph idx="1"/>
          </p:nvPr>
        </p:nvPicPr>
        <p:blipFill>
          <a:blip r:embed="rId2"/>
          <a:stretch>
            <a:fillRect/>
          </a:stretch>
        </p:blipFill>
        <p:spPr>
          <a:xfrm>
            <a:off x="457200" y="2028769"/>
            <a:ext cx="3171825" cy="685800"/>
          </a:xfrm>
        </p:spPr>
      </p:pic>
      <p:sp>
        <p:nvSpPr>
          <p:cNvPr id="3" name="Footer Placeholder 2"/>
          <p:cNvSpPr>
            <a:spLocks noGrp="1"/>
          </p:cNvSpPr>
          <p:nvPr>
            <p:ph type="ftr" sz="quarter" idx="11"/>
          </p:nvPr>
        </p:nvSpPr>
        <p:spPr/>
        <p:txBody>
          <a:bodyPr/>
          <a:lstStyle/>
          <a:p>
            <a:fld id="{5B35941A-A734-42FF-9030-EAB98A9F631E}" type="slidenum">
              <a:rPr lang="en-US" smtClean="0"/>
              <a:pPr/>
              <a:t>57</a:t>
            </a:fld>
            <a:endParaRPr lang="en-US"/>
          </a:p>
        </p:txBody>
      </p:sp>
      <p:pic>
        <p:nvPicPr>
          <p:cNvPr id="5" name="Picture 4"/>
          <p:cNvPicPr>
            <a:picLocks noChangeAspect="1"/>
          </p:cNvPicPr>
          <p:nvPr/>
        </p:nvPicPr>
        <p:blipFill>
          <a:blip r:embed="rId3"/>
          <a:stretch>
            <a:fillRect/>
          </a:stretch>
        </p:blipFill>
        <p:spPr>
          <a:xfrm>
            <a:off x="345567" y="2859639"/>
            <a:ext cx="4263453" cy="3206805"/>
          </a:xfrm>
          <a:prstGeom prst="rect">
            <a:avLst/>
          </a:prstGeom>
        </p:spPr>
      </p:pic>
      <p:pic>
        <p:nvPicPr>
          <p:cNvPr id="6" name="Picture 5"/>
          <p:cNvPicPr>
            <a:picLocks noChangeAspect="1"/>
          </p:cNvPicPr>
          <p:nvPr/>
        </p:nvPicPr>
        <p:blipFill>
          <a:blip r:embed="rId4"/>
          <a:stretch>
            <a:fillRect/>
          </a:stretch>
        </p:blipFill>
        <p:spPr>
          <a:xfrm>
            <a:off x="5030115" y="2028769"/>
            <a:ext cx="3817625" cy="2767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Placeholder 3"/>
          <p:cNvSpPr txBox="1">
            <a:spLocks/>
          </p:cNvSpPr>
          <p:nvPr/>
        </p:nvSpPr>
        <p:spPr>
          <a:xfrm>
            <a:off x="457200" y="1443835"/>
            <a:ext cx="4040188" cy="6397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6">
                    <a:lumMod val="50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accent6">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6">
                    <a:lumMod val="5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6">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a:solidFill>
                  <a:schemeClr val="tx1"/>
                </a:solidFill>
              </a:rPr>
              <a:t>Results:</a:t>
            </a:r>
            <a:r>
              <a:rPr lang="en-US" sz="2400" b="1">
                <a:solidFill>
                  <a:srgbClr val="EE8E00"/>
                </a:solidFill>
              </a:rPr>
              <a:t>	</a:t>
            </a:r>
          </a:p>
        </p:txBody>
      </p:sp>
      <p:sp>
        <p:nvSpPr>
          <p:cNvPr id="11" name="TextBox 10"/>
          <p:cNvSpPr txBox="1"/>
          <p:nvPr/>
        </p:nvSpPr>
        <p:spPr>
          <a:xfrm>
            <a:off x="4877411" y="4803345"/>
            <a:ext cx="3970330" cy="584775"/>
          </a:xfrm>
          <a:prstGeom prst="rect">
            <a:avLst/>
          </a:prstGeom>
          <a:noFill/>
        </p:spPr>
        <p:txBody>
          <a:bodyPr wrap="square" rtlCol="0">
            <a:spAutoFit/>
          </a:bodyPr>
          <a:lstStyle/>
          <a:p>
            <a:r>
              <a:rPr lang="en-US" sz="1600" b="1"/>
              <a:t>               Control	15% Pulp Replacement 		Citri-Fi® 100 (1:13)</a:t>
            </a:r>
          </a:p>
        </p:txBody>
      </p:sp>
      <p:sp>
        <p:nvSpPr>
          <p:cNvPr id="12" name="Rectangle 11"/>
          <p:cNvSpPr/>
          <p:nvPr/>
        </p:nvSpPr>
        <p:spPr>
          <a:xfrm>
            <a:off x="3733014" y="5725379"/>
            <a:ext cx="1781666" cy="420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2138" y="5654191"/>
            <a:ext cx="1621358" cy="1199805"/>
          </a:xfrm>
          <a:prstGeom prst="rect">
            <a:avLst/>
          </a:prstGeom>
        </p:spPr>
      </p:pic>
    </p:spTree>
    <p:extLst>
      <p:ext uri="{BB962C8B-B14F-4D97-AF65-F5344CB8AC3E}">
        <p14:creationId xmlns:p14="http://schemas.microsoft.com/office/powerpoint/2010/main" val="2273105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t>Citri-Fi Benefits</a:t>
            </a:r>
          </a:p>
        </p:txBody>
      </p:sp>
      <p:sp>
        <p:nvSpPr>
          <p:cNvPr id="25603" name="Content Placeholder 2"/>
          <p:cNvSpPr>
            <a:spLocks noGrp="1"/>
          </p:cNvSpPr>
          <p:nvPr>
            <p:ph idx="1"/>
          </p:nvPr>
        </p:nvSpPr>
        <p:spPr/>
        <p:txBody>
          <a:bodyPr>
            <a:normAutofit fontScale="85000" lnSpcReduction="20000"/>
          </a:bodyPr>
          <a:lstStyle/>
          <a:p>
            <a:r>
              <a:rPr lang="en-US"/>
              <a:t>Improved consistency, stability and texture </a:t>
            </a:r>
          </a:p>
          <a:p>
            <a:r>
              <a:rPr lang="en-US"/>
              <a:t>Juice-like mouthfeel, i.e. Body</a:t>
            </a:r>
          </a:p>
          <a:p>
            <a:r>
              <a:rPr lang="en-US"/>
              <a:t>Adds cloudiness </a:t>
            </a:r>
          </a:p>
          <a:p>
            <a:r>
              <a:rPr lang="en-US"/>
              <a:t>Partial fruit/vegetable pulp replacement</a:t>
            </a:r>
          </a:p>
          <a:p>
            <a:r>
              <a:rPr lang="en-US"/>
              <a:t>Label friendly</a:t>
            </a:r>
          </a:p>
          <a:p>
            <a:r>
              <a:rPr lang="en-US"/>
              <a:t>Heat stable</a:t>
            </a:r>
          </a:p>
          <a:p>
            <a:r>
              <a:rPr lang="en-US"/>
              <a:t>Easy hydration</a:t>
            </a:r>
          </a:p>
          <a:p>
            <a:r>
              <a:rPr lang="en-US"/>
              <a:t>Easily suspended</a:t>
            </a:r>
          </a:p>
          <a:p>
            <a:r>
              <a:rPr lang="en-US"/>
              <a:t>Fruit pulp source</a:t>
            </a:r>
          </a:p>
          <a:p>
            <a:r>
              <a:rPr lang="en-US"/>
              <a:t>Synergies with foaming agents to stabilize foams </a:t>
            </a:r>
          </a:p>
          <a:p>
            <a:endParaRPr lang="en-US"/>
          </a:p>
        </p:txBody>
      </p:sp>
      <p:sp>
        <p:nvSpPr>
          <p:cNvPr id="2" name="Footer Placeholder 1"/>
          <p:cNvSpPr>
            <a:spLocks noGrp="1"/>
          </p:cNvSpPr>
          <p:nvPr>
            <p:ph type="ftr" sz="quarter" idx="11"/>
          </p:nvPr>
        </p:nvSpPr>
        <p:spPr/>
        <p:txBody>
          <a:bodyPr/>
          <a:lstStyle/>
          <a:p>
            <a:fld id="{65C47A88-505F-4946-A5DC-C8ABD85ED1E4}" type="slidenum">
              <a:rPr lang="en-US" smtClean="0"/>
              <a:pPr/>
              <a:t>58</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2509" y="5599148"/>
            <a:ext cx="1688122" cy="1249210"/>
          </a:xfrm>
          <a:prstGeom prst="rect">
            <a:avLst/>
          </a:prstGeom>
        </p:spPr>
      </p:pic>
    </p:spTree>
    <p:extLst>
      <p:ext uri="{BB962C8B-B14F-4D97-AF65-F5344CB8AC3E}">
        <p14:creationId xmlns:p14="http://schemas.microsoft.com/office/powerpoint/2010/main" val="24942726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solidFill>
                  <a:schemeClr val="tx1"/>
                </a:solidFill>
              </a:rPr>
              <a:t>Contact Information</a:t>
            </a:r>
          </a:p>
        </p:txBody>
      </p:sp>
      <p:sp>
        <p:nvSpPr>
          <p:cNvPr id="5" name="Content Placeholder 4"/>
          <p:cNvSpPr>
            <a:spLocks noGrp="1"/>
          </p:cNvSpPr>
          <p:nvPr>
            <p:ph sz="half" idx="1"/>
          </p:nvPr>
        </p:nvSpPr>
        <p:spPr>
          <a:xfrm>
            <a:off x="261005" y="1825625"/>
            <a:ext cx="4574946" cy="3887278"/>
          </a:xfrm>
        </p:spPr>
        <p:txBody>
          <a:bodyPr>
            <a:normAutofit fontScale="70000" lnSpcReduction="20000"/>
          </a:bodyPr>
          <a:lstStyle/>
          <a:p>
            <a:r>
              <a:rPr lang="en-US" b="1"/>
              <a:t>International Sales</a:t>
            </a:r>
          </a:p>
          <a:p>
            <a:pPr lvl="1"/>
            <a:r>
              <a:rPr lang="en-US"/>
              <a:t>Nick Kovalenko (VP of International Sales)</a:t>
            </a:r>
          </a:p>
          <a:p>
            <a:pPr lvl="2"/>
            <a:r>
              <a:rPr lang="en-US">
                <a:hlinkClick r:id="rId2"/>
              </a:rPr>
              <a:t>n.kovalenko@fiberstar.net</a:t>
            </a:r>
            <a:endParaRPr lang="en-US"/>
          </a:p>
          <a:p>
            <a:pPr lvl="2"/>
            <a:r>
              <a:rPr lang="en-US"/>
              <a:t>(715) 425-7550 (x105)</a:t>
            </a:r>
          </a:p>
          <a:p>
            <a:pPr lvl="2"/>
            <a:endParaRPr lang="en-US" b="1"/>
          </a:p>
          <a:p>
            <a:r>
              <a:rPr lang="en-US" b="1"/>
              <a:t>U.S./Canada Sales</a:t>
            </a:r>
          </a:p>
          <a:p>
            <a:pPr lvl="1"/>
            <a:r>
              <a:rPr lang="en-US"/>
              <a:t>Dan O’Connell (VP of U.S./Canada Sales)</a:t>
            </a:r>
          </a:p>
          <a:p>
            <a:pPr lvl="2"/>
            <a:r>
              <a:rPr lang="en-US">
                <a:hlinkClick r:id="rId3"/>
              </a:rPr>
              <a:t>d.oconnell@fiberstar.net</a:t>
            </a:r>
            <a:endParaRPr lang="en-US"/>
          </a:p>
          <a:p>
            <a:pPr lvl="2"/>
            <a:r>
              <a:rPr lang="en-US"/>
              <a:t>(920) 629-7245</a:t>
            </a:r>
          </a:p>
          <a:p>
            <a:pPr marL="914400" lvl="2" indent="0">
              <a:buNone/>
            </a:pPr>
            <a:endParaRPr lang="en-US"/>
          </a:p>
          <a:p>
            <a:r>
              <a:rPr lang="en-US" b="1"/>
              <a:t>Technical</a:t>
            </a:r>
          </a:p>
          <a:p>
            <a:pPr lvl="1"/>
            <a:r>
              <a:rPr lang="en-US"/>
              <a:t>Nesha Zalesny (Technical Sales Manager)</a:t>
            </a:r>
          </a:p>
          <a:p>
            <a:pPr lvl="2"/>
            <a:r>
              <a:rPr lang="en-US">
                <a:hlinkClick r:id="rId4"/>
              </a:rPr>
              <a:t>n.zalesny@fiberstar.net</a:t>
            </a:r>
            <a:endParaRPr lang="en-US"/>
          </a:p>
          <a:p>
            <a:pPr lvl="2"/>
            <a:r>
              <a:rPr lang="en-US"/>
              <a:t>(619) 871-1415</a:t>
            </a:r>
          </a:p>
          <a:p>
            <a:pPr marL="914400" lvl="2" indent="0">
              <a:buNone/>
            </a:pPr>
            <a:endParaRPr lang="en-US"/>
          </a:p>
          <a:p>
            <a:pPr marL="0" indent="0">
              <a:buNone/>
            </a:pPr>
            <a:endParaRPr lang="en-US"/>
          </a:p>
        </p:txBody>
      </p:sp>
      <p:sp>
        <p:nvSpPr>
          <p:cNvPr id="2" name="Content Placeholder 1"/>
          <p:cNvSpPr>
            <a:spLocks noGrp="1"/>
          </p:cNvSpPr>
          <p:nvPr>
            <p:ph sz="half" idx="2"/>
          </p:nvPr>
        </p:nvSpPr>
        <p:spPr>
          <a:xfrm>
            <a:off x="4930807" y="1825625"/>
            <a:ext cx="4081218" cy="3887278"/>
          </a:xfrm>
        </p:spPr>
        <p:txBody>
          <a:bodyPr>
            <a:normAutofit fontScale="92500" lnSpcReduction="20000"/>
          </a:bodyPr>
          <a:lstStyle/>
          <a:p>
            <a:r>
              <a:rPr lang="en-US" b="1"/>
              <a:t>Marketing &amp; Media Relations</a:t>
            </a:r>
          </a:p>
          <a:p>
            <a:pPr lvl="1"/>
            <a:r>
              <a:rPr lang="en-US"/>
              <a:t>Jennifer Stephens (VP of Marketing)</a:t>
            </a:r>
          </a:p>
          <a:p>
            <a:pPr lvl="2"/>
            <a:r>
              <a:rPr lang="en-US">
                <a:hlinkClick r:id="rId5"/>
              </a:rPr>
              <a:t>j.stephens@fiberstar.net</a:t>
            </a:r>
            <a:endParaRPr lang="en-US"/>
          </a:p>
          <a:p>
            <a:pPr lvl="2"/>
            <a:r>
              <a:rPr lang="en-US"/>
              <a:t>(303) 513-4021</a:t>
            </a:r>
          </a:p>
          <a:p>
            <a:pPr marL="914400" lvl="2" indent="0">
              <a:buNone/>
            </a:pPr>
            <a:endParaRPr lang="en-US"/>
          </a:p>
          <a:p>
            <a:r>
              <a:rPr lang="en-US" b="1"/>
              <a:t>Quality &amp; Food Safety</a:t>
            </a:r>
          </a:p>
          <a:p>
            <a:pPr lvl="1"/>
            <a:r>
              <a:rPr lang="en-US"/>
              <a:t>Tasha Burlini-Olson (Director of Quality &amp; Food Safety)</a:t>
            </a:r>
          </a:p>
          <a:p>
            <a:pPr lvl="2"/>
            <a:r>
              <a:rPr lang="en-US">
                <a:hlinkClick r:id="rId6"/>
              </a:rPr>
              <a:t>t.olson@fiberstar.net</a:t>
            </a:r>
            <a:endParaRPr lang="en-US"/>
          </a:p>
          <a:p>
            <a:pPr lvl="2"/>
            <a:r>
              <a:rPr lang="en-US"/>
              <a:t>(715) 425-7550 (x114)</a:t>
            </a:r>
          </a:p>
          <a:p>
            <a:endParaRPr lang="en-US"/>
          </a:p>
        </p:txBody>
      </p:sp>
      <p:sp>
        <p:nvSpPr>
          <p:cNvPr id="12" name="Footer Placeholder 11"/>
          <p:cNvSpPr>
            <a:spLocks noGrp="1"/>
          </p:cNvSpPr>
          <p:nvPr>
            <p:ph type="ftr" sz="quarter" idx="11"/>
          </p:nvPr>
        </p:nvSpPr>
        <p:spPr/>
        <p:txBody>
          <a:bodyPr/>
          <a:lstStyle/>
          <a:p>
            <a:fld id="{9B965913-1B66-4D5E-B0DE-8A41E6CD5538}" type="slidenum">
              <a:rPr lang="en-US" smtClean="0"/>
              <a:t>59</a:t>
            </a:fld>
            <a:endParaRPr lang="en-US"/>
          </a:p>
        </p:txBody>
      </p:sp>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252" y="5604786"/>
            <a:ext cx="1688122" cy="1249210"/>
          </a:xfrm>
          <a:prstGeom prst="rect">
            <a:avLst/>
          </a:prstGeom>
        </p:spPr>
      </p:pic>
    </p:spTree>
    <p:extLst>
      <p:ext uri="{BB962C8B-B14F-4D97-AF65-F5344CB8AC3E}">
        <p14:creationId xmlns:p14="http://schemas.microsoft.com/office/powerpoint/2010/main" val="2262204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7"/>
          <p:cNvSpPr>
            <a:spLocks noGrp="1"/>
          </p:cNvSpPr>
          <p:nvPr>
            <p:ph type="title"/>
          </p:nvPr>
        </p:nvSpPr>
        <p:spPr/>
        <p:txBody>
          <a:bodyPr/>
          <a:lstStyle/>
          <a:p>
            <a:r>
              <a:rPr lang="en-US"/>
              <a:t>Fiberstar Products</a:t>
            </a:r>
          </a:p>
        </p:txBody>
      </p:sp>
      <p:pic>
        <p:nvPicPr>
          <p:cNvPr id="36" name="Content Placeholder 5" descr="citrifigraphic.bmp"/>
          <p:cNvPicPr>
            <a:picLocks noGrp="1" noChangeAspect="1"/>
          </p:cNvPicPr>
          <p:nvPr>
            <p:ph idx="1"/>
          </p:nvPr>
        </p:nvPicPr>
        <p:blipFill>
          <a:blip r:embed="rId3" cstate="print"/>
          <a:stretch>
            <a:fillRect/>
          </a:stretch>
        </p:blipFill>
        <p:spPr>
          <a:xfrm>
            <a:off x="125626" y="1205049"/>
            <a:ext cx="1885901" cy="1882737"/>
          </a:xfrm>
          <a:prstGeom prst="rect">
            <a:avLst/>
          </a:prstGeom>
        </p:spPr>
      </p:pic>
      <p:sp>
        <p:nvSpPr>
          <p:cNvPr id="8" name="Footer Placeholder 7"/>
          <p:cNvSpPr>
            <a:spLocks noGrp="1"/>
          </p:cNvSpPr>
          <p:nvPr>
            <p:ph type="ftr" sz="quarter" idx="11"/>
          </p:nvPr>
        </p:nvSpPr>
        <p:spPr/>
        <p:txBody>
          <a:bodyPr/>
          <a:lstStyle/>
          <a:p>
            <a:fld id="{F8AABEEE-8F11-481A-A695-498711A287D7}" type="slidenum">
              <a:rPr lang="en-US" smtClean="0"/>
              <a:t>6</a:t>
            </a:fld>
            <a:endParaRPr lang="en-US"/>
          </a:p>
        </p:txBody>
      </p:sp>
      <p:sp>
        <p:nvSpPr>
          <p:cNvPr id="38" name="TextBox 37"/>
          <p:cNvSpPr txBox="1"/>
          <p:nvPr/>
        </p:nvSpPr>
        <p:spPr>
          <a:xfrm>
            <a:off x="1976015" y="1596540"/>
            <a:ext cx="6858000" cy="1477328"/>
          </a:xfrm>
          <a:prstGeom prst="rect">
            <a:avLst/>
          </a:prstGeom>
          <a:noFill/>
        </p:spPr>
        <p:txBody>
          <a:bodyPr wrap="square" rtlCol="0">
            <a:spAutoFit/>
          </a:bodyPr>
          <a:lstStyle/>
          <a:p>
            <a:r>
              <a:rPr lang="en-US"/>
              <a:t>Our main product line that includes 10 product types differentiated by composition and/or particle size.  The products have great versatility in the application scope that includes meat, bakery, beverages, sauces and dressings, prepared foods, dairy, soups, fruits and vegetables, pet food etc. </a:t>
            </a:r>
          </a:p>
        </p:txBody>
      </p:sp>
      <p:graphicFrame>
        <p:nvGraphicFramePr>
          <p:cNvPr id="3" name="Table 2"/>
          <p:cNvGraphicFramePr>
            <a:graphicFrameLocks noGrp="1"/>
          </p:cNvGraphicFramePr>
          <p:nvPr>
            <p:extLst/>
          </p:nvPr>
        </p:nvGraphicFramePr>
        <p:xfrm>
          <a:off x="296260" y="3279265"/>
          <a:ext cx="8492661" cy="2875783"/>
        </p:xfrm>
        <a:graphic>
          <a:graphicData uri="http://schemas.openxmlformats.org/drawingml/2006/table">
            <a:tbl>
              <a:tblPr firstRow="1" bandRow="1">
                <a:tableStyleId>{93296810-A885-4BE3-A3E7-6D5BEEA58F35}</a:tableStyleId>
              </a:tblPr>
              <a:tblGrid>
                <a:gridCol w="2201801">
                  <a:extLst>
                    <a:ext uri="{9D8B030D-6E8A-4147-A177-3AD203B41FA5}">
                      <a16:colId xmlns:a16="http://schemas.microsoft.com/office/drawing/2014/main" val="20000"/>
                    </a:ext>
                  </a:extLst>
                </a:gridCol>
                <a:gridCol w="3295579">
                  <a:extLst>
                    <a:ext uri="{9D8B030D-6E8A-4147-A177-3AD203B41FA5}">
                      <a16:colId xmlns:a16="http://schemas.microsoft.com/office/drawing/2014/main" val="20001"/>
                    </a:ext>
                  </a:extLst>
                </a:gridCol>
                <a:gridCol w="2995281">
                  <a:extLst>
                    <a:ext uri="{9D8B030D-6E8A-4147-A177-3AD203B41FA5}">
                      <a16:colId xmlns:a16="http://schemas.microsoft.com/office/drawing/2014/main" val="20002"/>
                    </a:ext>
                  </a:extLst>
                </a:gridCol>
              </a:tblGrid>
              <a:tr h="583753">
                <a:tc>
                  <a:txBody>
                    <a:bodyPr/>
                    <a:lstStyle/>
                    <a:p>
                      <a:r>
                        <a:rPr lang="en-US" sz="1800"/>
                        <a:t>Product</a:t>
                      </a:r>
                      <a:r>
                        <a:rPr lang="en-US" sz="1800" baseline="0"/>
                        <a:t> Series</a:t>
                      </a:r>
                      <a:endParaRPr lang="en-US" sz="1800"/>
                    </a:p>
                  </a:txBody>
                  <a:tcPr/>
                </a:tc>
                <a:tc>
                  <a:txBody>
                    <a:bodyPr/>
                    <a:lstStyle/>
                    <a:p>
                      <a:r>
                        <a:rPr lang="en-US" sz="1600"/>
                        <a:t>Description</a:t>
                      </a:r>
                    </a:p>
                  </a:txBody>
                  <a:tcPr/>
                </a:tc>
                <a:tc>
                  <a:txBody>
                    <a:bodyPr/>
                    <a:lstStyle/>
                    <a:p>
                      <a:r>
                        <a:rPr lang="en-US" sz="1600"/>
                        <a:t>Available Grinds</a:t>
                      </a:r>
                    </a:p>
                  </a:txBody>
                  <a:tcPr/>
                </a:tc>
                <a:extLst>
                  <a:ext uri="{0D108BD9-81ED-4DB2-BD59-A6C34878D82A}">
                    <a16:rowId xmlns:a16="http://schemas.microsoft.com/office/drawing/2014/main" val="10000"/>
                  </a:ext>
                </a:extLst>
              </a:tr>
              <a:tr h="566895">
                <a:tc>
                  <a:txBody>
                    <a:bodyPr/>
                    <a:lstStyle/>
                    <a:p>
                      <a:r>
                        <a:rPr lang="en-US" sz="1600"/>
                        <a:t>Citri-Fi</a:t>
                      </a:r>
                      <a:r>
                        <a:rPr lang="en-US" sz="1600" baseline="0"/>
                        <a:t> 100 Series</a:t>
                      </a:r>
                      <a:endParaRPr lang="en-US" sz="1600"/>
                    </a:p>
                  </a:txBody>
                  <a:tcPr/>
                </a:tc>
                <a:tc>
                  <a:txBody>
                    <a:bodyPr/>
                    <a:lstStyle/>
                    <a:p>
                      <a:r>
                        <a:rPr lang="en-US" sz="1600"/>
                        <a:t>Enhanced Citrus Fiber</a:t>
                      </a:r>
                    </a:p>
                  </a:txBody>
                  <a:tcPr/>
                </a:tc>
                <a:tc>
                  <a:txBody>
                    <a:bodyPr/>
                    <a:lstStyle/>
                    <a:p>
                      <a:r>
                        <a:rPr lang="en-US" sz="1600"/>
                        <a:t>Standard,</a:t>
                      </a:r>
                      <a:r>
                        <a:rPr lang="en-US" sz="1600" baseline="0"/>
                        <a:t> Fine, M40 and M20</a:t>
                      </a:r>
                      <a:endParaRPr lang="en-US" sz="1600"/>
                    </a:p>
                  </a:txBody>
                  <a:tcPr/>
                </a:tc>
                <a:extLst>
                  <a:ext uri="{0D108BD9-81ED-4DB2-BD59-A6C34878D82A}">
                    <a16:rowId xmlns:a16="http://schemas.microsoft.com/office/drawing/2014/main" val="10001"/>
                  </a:ext>
                </a:extLst>
              </a:tr>
              <a:tr h="566895">
                <a:tc>
                  <a:txBody>
                    <a:bodyPr/>
                    <a:lstStyle/>
                    <a:p>
                      <a:r>
                        <a:rPr lang="en-US" sz="1600" b="0"/>
                        <a:t>Citri-Fi 125 Series</a:t>
                      </a:r>
                    </a:p>
                  </a:txBody>
                  <a:tcPr/>
                </a:tc>
                <a:tc>
                  <a:txBody>
                    <a:bodyPr/>
                    <a:lstStyle/>
                    <a:p>
                      <a:r>
                        <a:rPr lang="en-US" sz="1600" b="0"/>
                        <a:t>Enhanced Citrus Peel Fiber</a:t>
                      </a:r>
                    </a:p>
                  </a:txBody>
                  <a:tcPr/>
                </a:tc>
                <a:tc>
                  <a:txBody>
                    <a:bodyPr/>
                    <a:lstStyle/>
                    <a:p>
                      <a:r>
                        <a:rPr lang="en-US" sz="1600" b="0"/>
                        <a:t>Fine and</a:t>
                      </a:r>
                      <a:r>
                        <a:rPr lang="en-US" sz="1600" b="0" baseline="0"/>
                        <a:t> M40</a:t>
                      </a:r>
                      <a:endParaRPr lang="en-US" sz="1600" b="0"/>
                    </a:p>
                  </a:txBody>
                  <a:tcPr/>
                </a:tc>
                <a:extLst>
                  <a:ext uri="{0D108BD9-81ED-4DB2-BD59-A6C34878D82A}">
                    <a16:rowId xmlns:a16="http://schemas.microsoft.com/office/drawing/2014/main" val="10002"/>
                  </a:ext>
                </a:extLst>
              </a:tr>
              <a:tr h="546332">
                <a:tc>
                  <a:txBody>
                    <a:bodyPr/>
                    <a:lstStyle/>
                    <a:p>
                      <a:r>
                        <a:rPr lang="en-US" sz="1600"/>
                        <a:t>Citri-Fi 200 Series</a:t>
                      </a:r>
                    </a:p>
                  </a:txBody>
                  <a:tcPr/>
                </a:tc>
                <a:tc>
                  <a:txBody>
                    <a:bodyPr/>
                    <a:lstStyle/>
                    <a:p>
                      <a:r>
                        <a:rPr lang="en-US" sz="1600"/>
                        <a:t>Enhanced Citrus Fiber </a:t>
                      </a:r>
                    </a:p>
                    <a:p>
                      <a:r>
                        <a:rPr lang="en-US" sz="1600"/>
                        <a:t>Co-Processed with Guar Gum</a:t>
                      </a:r>
                    </a:p>
                  </a:txBody>
                  <a:tcPr/>
                </a:tc>
                <a:tc>
                  <a:txBody>
                    <a:bodyPr/>
                    <a:lstStyle/>
                    <a:p>
                      <a:r>
                        <a:rPr lang="en-US" sz="1600"/>
                        <a:t>Standard</a:t>
                      </a:r>
                      <a:r>
                        <a:rPr lang="en-US" sz="1600" baseline="0"/>
                        <a:t> and </a:t>
                      </a:r>
                      <a:r>
                        <a:rPr lang="en-US" sz="1600"/>
                        <a:t>Fine</a:t>
                      </a:r>
                    </a:p>
                  </a:txBody>
                  <a:tcPr/>
                </a:tc>
                <a:extLst>
                  <a:ext uri="{0D108BD9-81ED-4DB2-BD59-A6C34878D82A}">
                    <a16:rowId xmlns:a16="http://schemas.microsoft.com/office/drawing/2014/main" val="10003"/>
                  </a:ext>
                </a:extLst>
              </a:tr>
              <a:tr h="546332">
                <a:tc>
                  <a:txBody>
                    <a:bodyPr/>
                    <a:lstStyle/>
                    <a:p>
                      <a:r>
                        <a:rPr lang="en-US" sz="1600"/>
                        <a:t>Citri-Fi 300 Series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t>Enhanced Citrus Fiber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a:t>Co-Processed with Xanthan Gum</a:t>
                      </a:r>
                    </a:p>
                  </a:txBody>
                  <a:tcPr/>
                </a:tc>
                <a:tc>
                  <a:txBody>
                    <a:bodyPr/>
                    <a:lstStyle/>
                    <a:p>
                      <a:r>
                        <a:rPr lang="en-US" sz="1600"/>
                        <a:t>Fine and M40</a:t>
                      </a:r>
                    </a:p>
                  </a:txBody>
                  <a:tcPr/>
                </a:tc>
                <a:extLst>
                  <a:ext uri="{0D108BD9-81ED-4DB2-BD59-A6C34878D82A}">
                    <a16:rowId xmlns:a16="http://schemas.microsoft.com/office/drawing/2014/main" val="10004"/>
                  </a:ext>
                </a:extLst>
              </a:tr>
            </a:tbl>
          </a:graphicData>
        </a:graphic>
      </p:graphicFrame>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6558" y="5689542"/>
            <a:ext cx="1533378" cy="1134699"/>
          </a:xfrm>
          <a:prstGeom prst="rect">
            <a:avLst/>
          </a:prstGeom>
        </p:spPr>
      </p:pic>
    </p:spTree>
    <p:extLst>
      <p:ext uri="{BB962C8B-B14F-4D97-AF65-F5344CB8AC3E}">
        <p14:creationId xmlns:p14="http://schemas.microsoft.com/office/powerpoint/2010/main" val="4926833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Thank You!</a:t>
            </a:r>
          </a:p>
        </p:txBody>
      </p:sp>
      <p:sp>
        <p:nvSpPr>
          <p:cNvPr id="4" name="Footer Placeholder 3"/>
          <p:cNvSpPr>
            <a:spLocks noGrp="1"/>
          </p:cNvSpPr>
          <p:nvPr>
            <p:ph type="ftr" sz="quarter" idx="11"/>
          </p:nvPr>
        </p:nvSpPr>
        <p:spPr/>
        <p:txBody>
          <a:bodyPr/>
          <a:lstStyle/>
          <a:p>
            <a:fld id="{DBC1D148-BFCB-44E0-ABA7-D42C9C58B102}" type="slidenum">
              <a:rPr lang="en-US" smtClean="0"/>
              <a:t>60</a:t>
            </a:fld>
            <a:endParaRPr lang="en-US"/>
          </a:p>
        </p:txBody>
      </p:sp>
      <p:pic>
        <p:nvPicPr>
          <p:cNvPr id="6" name="Picture 5"/>
          <p:cNvPicPr>
            <a:picLocks noChangeAspect="1"/>
          </p:cNvPicPr>
          <p:nvPr/>
        </p:nvPicPr>
        <p:blipFill>
          <a:blip r:embed="rId2"/>
          <a:stretch>
            <a:fillRect/>
          </a:stretch>
        </p:blipFill>
        <p:spPr>
          <a:xfrm>
            <a:off x="105455" y="1421964"/>
            <a:ext cx="5537956" cy="4317030"/>
          </a:xfrm>
          <a:prstGeom prst="rect">
            <a:avLst/>
          </a:prstGeom>
        </p:spPr>
      </p:pic>
      <p:pic>
        <p:nvPicPr>
          <p:cNvPr id="7" name="Picture 6"/>
          <p:cNvPicPr>
            <a:picLocks noChangeAspect="1"/>
          </p:cNvPicPr>
          <p:nvPr/>
        </p:nvPicPr>
        <p:blipFill>
          <a:blip r:embed="rId3"/>
          <a:stretch>
            <a:fillRect/>
          </a:stretch>
        </p:blipFill>
        <p:spPr>
          <a:xfrm>
            <a:off x="6115050" y="1732667"/>
            <a:ext cx="2507126" cy="369562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5288" y="5593220"/>
            <a:ext cx="1688122" cy="1249210"/>
          </a:xfrm>
          <a:prstGeom prst="rect">
            <a:avLst/>
          </a:prstGeom>
        </p:spPr>
      </p:pic>
    </p:spTree>
    <p:extLst>
      <p:ext uri="{BB962C8B-B14F-4D97-AF65-F5344CB8AC3E}">
        <p14:creationId xmlns:p14="http://schemas.microsoft.com/office/powerpoint/2010/main" val="698599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Citri-Fi Products </a:t>
            </a:r>
          </a:p>
        </p:txBody>
      </p:sp>
      <p:graphicFrame>
        <p:nvGraphicFramePr>
          <p:cNvPr id="4" name="Content Placeholder 3"/>
          <p:cNvGraphicFramePr>
            <a:graphicFrameLocks noGrp="1"/>
          </p:cNvGraphicFramePr>
          <p:nvPr>
            <p:ph idx="1"/>
            <p:extLst/>
          </p:nvPr>
        </p:nvGraphicFramePr>
        <p:xfrm>
          <a:off x="143556" y="1596539"/>
          <a:ext cx="7452003" cy="4568298"/>
        </p:xfrm>
        <a:graphic>
          <a:graphicData uri="http://schemas.openxmlformats.org/drawingml/2006/table">
            <a:tbl>
              <a:tblPr firstRow="1" bandRow="1">
                <a:tableStyleId>{93296810-A885-4BE3-A3E7-6D5BEEA58F35}</a:tableStyleId>
              </a:tblPr>
              <a:tblGrid>
                <a:gridCol w="1832459">
                  <a:extLst>
                    <a:ext uri="{9D8B030D-6E8A-4147-A177-3AD203B41FA5}">
                      <a16:colId xmlns:a16="http://schemas.microsoft.com/office/drawing/2014/main" val="20000"/>
                    </a:ext>
                  </a:extLst>
                </a:gridCol>
                <a:gridCol w="1404886">
                  <a:extLst>
                    <a:ext uri="{9D8B030D-6E8A-4147-A177-3AD203B41FA5}">
                      <a16:colId xmlns:a16="http://schemas.microsoft.com/office/drawing/2014/main" val="20001"/>
                    </a:ext>
                  </a:extLst>
                </a:gridCol>
                <a:gridCol w="1404886">
                  <a:extLst>
                    <a:ext uri="{9D8B030D-6E8A-4147-A177-3AD203B41FA5}">
                      <a16:colId xmlns:a16="http://schemas.microsoft.com/office/drawing/2014/main" val="20002"/>
                    </a:ext>
                  </a:extLst>
                </a:gridCol>
                <a:gridCol w="1404886">
                  <a:extLst>
                    <a:ext uri="{9D8B030D-6E8A-4147-A177-3AD203B41FA5}">
                      <a16:colId xmlns:a16="http://schemas.microsoft.com/office/drawing/2014/main" val="20003"/>
                    </a:ext>
                  </a:extLst>
                </a:gridCol>
                <a:gridCol w="1404886">
                  <a:extLst>
                    <a:ext uri="{9D8B030D-6E8A-4147-A177-3AD203B41FA5}">
                      <a16:colId xmlns:a16="http://schemas.microsoft.com/office/drawing/2014/main" val="20004"/>
                    </a:ext>
                  </a:extLst>
                </a:gridCol>
              </a:tblGrid>
              <a:tr h="624147">
                <a:tc>
                  <a:txBody>
                    <a:bodyPr/>
                    <a:lstStyle/>
                    <a:p>
                      <a:r>
                        <a:rPr lang="en-US" sz="1800" b="1"/>
                        <a:t>Products</a:t>
                      </a:r>
                    </a:p>
                  </a:txBody>
                  <a:tcPr/>
                </a:tc>
                <a:tc>
                  <a:txBody>
                    <a:bodyPr/>
                    <a:lstStyle/>
                    <a:p>
                      <a:pPr algn="ctr"/>
                      <a:r>
                        <a:rPr lang="en-US" sz="1800"/>
                        <a:t>Citri-Fi 100</a:t>
                      </a:r>
                    </a:p>
                    <a:p>
                      <a:pPr algn="ctr"/>
                      <a:r>
                        <a:rPr lang="en-US" sz="1800"/>
                        <a:t>Series</a:t>
                      </a:r>
                    </a:p>
                  </a:txBody>
                  <a:tcPr/>
                </a:tc>
                <a:tc>
                  <a:txBody>
                    <a:bodyPr/>
                    <a:lstStyle/>
                    <a:p>
                      <a:pPr algn="ctr"/>
                      <a:r>
                        <a:rPr lang="en-US" sz="1800"/>
                        <a:t>Citri-Fi 125</a:t>
                      </a:r>
                    </a:p>
                    <a:p>
                      <a:pPr algn="ctr"/>
                      <a:r>
                        <a:rPr lang="en-US" sz="1800"/>
                        <a:t>Series</a:t>
                      </a:r>
                    </a:p>
                  </a:txBody>
                  <a:tcPr/>
                </a:tc>
                <a:tc>
                  <a:txBody>
                    <a:bodyPr/>
                    <a:lstStyle/>
                    <a:p>
                      <a:pPr algn="ctr"/>
                      <a:r>
                        <a:rPr lang="en-US" sz="1800"/>
                        <a:t>Citri-Fi</a:t>
                      </a:r>
                      <a:r>
                        <a:rPr lang="en-US" sz="1800" baseline="0"/>
                        <a:t> 200</a:t>
                      </a:r>
                    </a:p>
                    <a:p>
                      <a:pPr algn="ctr"/>
                      <a:r>
                        <a:rPr lang="en-US" sz="1800" baseline="0"/>
                        <a:t>Series</a:t>
                      </a:r>
                      <a:endParaRPr lang="en-US" sz="1800"/>
                    </a:p>
                  </a:txBody>
                  <a:tcPr/>
                </a:tc>
                <a:tc>
                  <a:txBody>
                    <a:bodyPr/>
                    <a:lstStyle/>
                    <a:p>
                      <a:pPr algn="ctr"/>
                      <a:r>
                        <a:rPr lang="en-US" sz="1800"/>
                        <a:t>Citri-Fi</a:t>
                      </a:r>
                      <a:r>
                        <a:rPr lang="en-US" sz="1800" baseline="0"/>
                        <a:t> 300 </a:t>
                      </a:r>
                    </a:p>
                    <a:p>
                      <a:pPr algn="ctr"/>
                      <a:r>
                        <a:rPr lang="en-US" sz="1800" baseline="0"/>
                        <a:t>Series</a:t>
                      </a:r>
                      <a:endParaRPr lang="en-US" sz="1800"/>
                    </a:p>
                  </a:txBody>
                  <a:tcPr/>
                </a:tc>
                <a:extLst>
                  <a:ext uri="{0D108BD9-81ED-4DB2-BD59-A6C34878D82A}">
                    <a16:rowId xmlns:a16="http://schemas.microsoft.com/office/drawing/2014/main" val="10000"/>
                  </a:ext>
                </a:extLst>
              </a:tr>
              <a:tr h="654703">
                <a:tc>
                  <a:txBody>
                    <a:bodyPr/>
                    <a:lstStyle/>
                    <a:p>
                      <a:r>
                        <a:rPr lang="en-US" sz="1800" b="1">
                          <a:solidFill>
                            <a:schemeClr val="tx1"/>
                          </a:solidFill>
                        </a:rPr>
                        <a:t>Meats</a:t>
                      </a:r>
                    </a:p>
                  </a:txBody>
                  <a:tcPr anchor="ctr"/>
                </a:tc>
                <a:tc>
                  <a:txBody>
                    <a:bodyPr/>
                    <a:lstStyle/>
                    <a:p>
                      <a:pPr algn="ct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algn="ctr"/>
                      <a:endParaRPr lang="en-US" sz="2800"/>
                    </a:p>
                  </a:txBody>
                  <a:tcPr anchor="ctr"/>
                </a:tc>
                <a:extLst>
                  <a:ext uri="{0D108BD9-81ED-4DB2-BD59-A6C34878D82A}">
                    <a16:rowId xmlns:a16="http://schemas.microsoft.com/office/drawing/2014/main" val="10001"/>
                  </a:ext>
                </a:extLst>
              </a:tr>
              <a:tr h="654703">
                <a:tc>
                  <a:txBody>
                    <a:bodyPr/>
                    <a:lstStyle/>
                    <a:p>
                      <a:pPr algn="l"/>
                      <a:r>
                        <a:rPr lang="en-US" sz="1800" b="1">
                          <a:solidFill>
                            <a:schemeClr val="tx1"/>
                          </a:solidFill>
                        </a:rPr>
                        <a:t>Bakery</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algn="ctr"/>
                      <a:endParaRPr lang="en-US" sz="2800"/>
                    </a:p>
                  </a:txBody>
                  <a:tcPr anchor="ctr"/>
                </a:tc>
                <a:extLst>
                  <a:ext uri="{0D108BD9-81ED-4DB2-BD59-A6C34878D82A}">
                    <a16:rowId xmlns:a16="http://schemas.microsoft.com/office/drawing/2014/main" val="10002"/>
                  </a:ext>
                </a:extLst>
              </a:tr>
              <a:tr h="654703">
                <a:tc>
                  <a:txBody>
                    <a:bodyPr/>
                    <a:lstStyle/>
                    <a:p>
                      <a:pPr algn="l"/>
                      <a:r>
                        <a:rPr lang="en-US" sz="1800" b="1">
                          <a:solidFill>
                            <a:schemeClr val="tx1"/>
                          </a:solidFill>
                        </a:rPr>
                        <a:t>Gluten Free Bakery</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algn="ctr"/>
                      <a:endParaRPr lang="en-US" sz="2800"/>
                    </a:p>
                  </a:txBody>
                  <a:tcPr anchor="ctr"/>
                </a:tc>
                <a:extLst>
                  <a:ext uri="{0D108BD9-81ED-4DB2-BD59-A6C34878D82A}">
                    <a16:rowId xmlns:a16="http://schemas.microsoft.com/office/drawing/2014/main" val="10003"/>
                  </a:ext>
                </a:extLst>
              </a:tr>
              <a:tr h="654703">
                <a:tc>
                  <a:txBody>
                    <a:bodyPr/>
                    <a:lstStyle/>
                    <a:p>
                      <a:pPr algn="l"/>
                      <a:r>
                        <a:rPr lang="en-US" sz="1800" b="1">
                          <a:solidFill>
                            <a:schemeClr val="tx1"/>
                          </a:solidFill>
                        </a:rPr>
                        <a:t>Dairy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solidFill>
                          <a:schemeClr val="accent6">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extLst>
                  <a:ext uri="{0D108BD9-81ED-4DB2-BD59-A6C34878D82A}">
                    <a16:rowId xmlns:a16="http://schemas.microsoft.com/office/drawing/2014/main" val="10004"/>
                  </a:ext>
                </a:extLst>
              </a:tr>
              <a:tr h="654703">
                <a:tc>
                  <a:txBody>
                    <a:bodyPr/>
                    <a:lstStyle/>
                    <a:p>
                      <a:pPr algn="l"/>
                      <a:r>
                        <a:rPr lang="en-US" sz="1800" b="1">
                          <a:solidFill>
                            <a:schemeClr val="tx1"/>
                          </a:solidFill>
                        </a:rPr>
                        <a:t>Dressings/Sauces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solidFill>
                          <a:schemeClr val="accent6">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extLst>
                  <a:ext uri="{0D108BD9-81ED-4DB2-BD59-A6C34878D82A}">
                    <a16:rowId xmlns:a16="http://schemas.microsoft.com/office/drawing/2014/main" val="10005"/>
                  </a:ext>
                </a:extLst>
              </a:tr>
              <a:tr h="654703">
                <a:tc>
                  <a:txBody>
                    <a:bodyPr/>
                    <a:lstStyle/>
                    <a:p>
                      <a:pPr algn="l"/>
                      <a:r>
                        <a:rPr lang="en-US" sz="1800" b="1">
                          <a:solidFill>
                            <a:schemeClr val="tx1"/>
                          </a:solidFill>
                        </a:rPr>
                        <a:t>Beverages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algn="ct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a:p>
                  </a:txBody>
                  <a:tcPr anchor="ctr"/>
                </a:tc>
                <a:extLst>
                  <a:ext uri="{0D108BD9-81ED-4DB2-BD59-A6C34878D82A}">
                    <a16:rowId xmlns:a16="http://schemas.microsoft.com/office/drawing/2014/main" val="10006"/>
                  </a:ext>
                </a:extLst>
              </a:tr>
            </a:tbl>
          </a:graphicData>
        </a:graphic>
      </p:graphicFrame>
      <p:sp>
        <p:nvSpPr>
          <p:cNvPr id="14" name="Footer Placeholder 13"/>
          <p:cNvSpPr>
            <a:spLocks noGrp="1"/>
          </p:cNvSpPr>
          <p:nvPr>
            <p:ph type="ftr" sz="quarter" idx="11"/>
          </p:nvPr>
        </p:nvSpPr>
        <p:spPr/>
        <p:txBody>
          <a:bodyPr/>
          <a:lstStyle/>
          <a:p>
            <a:fld id="{C3532CCC-2579-482B-9F05-3C684D109CA2}" type="slidenum">
              <a:rPr lang="en-US" smtClean="0"/>
              <a:t>7</a:t>
            </a:fld>
            <a:endParaRPr lang="en-US"/>
          </a:p>
        </p:txBody>
      </p:sp>
      <p:grpSp>
        <p:nvGrpSpPr>
          <p:cNvPr id="3" name="Group 2"/>
          <p:cNvGrpSpPr/>
          <p:nvPr/>
        </p:nvGrpSpPr>
        <p:grpSpPr>
          <a:xfrm>
            <a:off x="2575400" y="2459543"/>
            <a:ext cx="4308570" cy="3476133"/>
            <a:chOff x="2575400" y="2459543"/>
            <a:chExt cx="4308570" cy="3476133"/>
          </a:xfrm>
        </p:grpSpPr>
        <p:sp>
          <p:nvSpPr>
            <p:cNvPr id="6" name="5-Point Star 5"/>
            <p:cNvSpPr/>
            <p:nvPr/>
          </p:nvSpPr>
          <p:spPr>
            <a:xfrm>
              <a:off x="2586835" y="2459543"/>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9" name="5-Point Star 8"/>
            <p:cNvSpPr/>
            <p:nvPr/>
          </p:nvSpPr>
          <p:spPr>
            <a:xfrm>
              <a:off x="5335525" y="2459543"/>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0" name="5-Point Star 9"/>
            <p:cNvSpPr/>
            <p:nvPr/>
          </p:nvSpPr>
          <p:spPr>
            <a:xfrm>
              <a:off x="2591166" y="3212568"/>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2" name="5-Point Star 11"/>
            <p:cNvSpPr/>
            <p:nvPr/>
          </p:nvSpPr>
          <p:spPr>
            <a:xfrm>
              <a:off x="5337689" y="3179073"/>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3" name="5-Point Star 12"/>
            <p:cNvSpPr/>
            <p:nvPr/>
          </p:nvSpPr>
          <p:spPr>
            <a:xfrm>
              <a:off x="2586834" y="3821097"/>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5" name="5-Point Star 14"/>
            <p:cNvSpPr/>
            <p:nvPr/>
          </p:nvSpPr>
          <p:spPr>
            <a:xfrm>
              <a:off x="5335523" y="3815308"/>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6" name="5-Point Star 15"/>
            <p:cNvSpPr/>
            <p:nvPr/>
          </p:nvSpPr>
          <p:spPr>
            <a:xfrm>
              <a:off x="2581117" y="4421417"/>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7" name="5-Point Star 16"/>
            <p:cNvSpPr/>
            <p:nvPr/>
          </p:nvSpPr>
          <p:spPr>
            <a:xfrm>
              <a:off x="5335523" y="4421416"/>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8" name="5-Point Star 17"/>
            <p:cNvSpPr/>
            <p:nvPr/>
          </p:nvSpPr>
          <p:spPr>
            <a:xfrm>
              <a:off x="6728540" y="4421415"/>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19" name="5-Point Star 18"/>
            <p:cNvSpPr/>
            <p:nvPr/>
          </p:nvSpPr>
          <p:spPr>
            <a:xfrm>
              <a:off x="2591165" y="5029946"/>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0" name="5-Point Star 19"/>
            <p:cNvSpPr/>
            <p:nvPr/>
          </p:nvSpPr>
          <p:spPr>
            <a:xfrm>
              <a:off x="5335146" y="5029946"/>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1" name="5-Point Star 20"/>
            <p:cNvSpPr/>
            <p:nvPr/>
          </p:nvSpPr>
          <p:spPr>
            <a:xfrm>
              <a:off x="6727235" y="5027522"/>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2" name="5-Point Star 21"/>
            <p:cNvSpPr/>
            <p:nvPr/>
          </p:nvSpPr>
          <p:spPr>
            <a:xfrm>
              <a:off x="2575400" y="5782971"/>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3" name="5-Point Star 22"/>
            <p:cNvSpPr/>
            <p:nvPr/>
          </p:nvSpPr>
          <p:spPr>
            <a:xfrm>
              <a:off x="5335146" y="5782970"/>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4" name="5-Point Star 23"/>
            <p:cNvSpPr/>
            <p:nvPr/>
          </p:nvSpPr>
          <p:spPr>
            <a:xfrm>
              <a:off x="6727235" y="5782970"/>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7" name="5-Point Star 26"/>
            <p:cNvSpPr/>
            <p:nvPr/>
          </p:nvSpPr>
          <p:spPr>
            <a:xfrm>
              <a:off x="6727235" y="2459543"/>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8" name="5-Point Star 27"/>
            <p:cNvSpPr/>
            <p:nvPr/>
          </p:nvSpPr>
          <p:spPr>
            <a:xfrm>
              <a:off x="6727235" y="3182422"/>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29" name="5-Point Star 28"/>
            <p:cNvSpPr/>
            <p:nvPr/>
          </p:nvSpPr>
          <p:spPr>
            <a:xfrm>
              <a:off x="6731265" y="3815308"/>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31" name="5-Point Star 30"/>
            <p:cNvSpPr/>
            <p:nvPr/>
          </p:nvSpPr>
          <p:spPr>
            <a:xfrm>
              <a:off x="3961180" y="2459543"/>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32" name="5-Point Star 31"/>
            <p:cNvSpPr/>
            <p:nvPr/>
          </p:nvSpPr>
          <p:spPr>
            <a:xfrm>
              <a:off x="3961180" y="3179073"/>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33" name="5-Point Star 32"/>
            <p:cNvSpPr/>
            <p:nvPr/>
          </p:nvSpPr>
          <p:spPr>
            <a:xfrm>
              <a:off x="3961180" y="3821097"/>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57" name="5-Point Star 56"/>
            <p:cNvSpPr/>
            <p:nvPr/>
          </p:nvSpPr>
          <p:spPr>
            <a:xfrm>
              <a:off x="3967489" y="5782970"/>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58" name="5-Point Star 57"/>
            <p:cNvSpPr/>
            <p:nvPr/>
          </p:nvSpPr>
          <p:spPr>
            <a:xfrm>
              <a:off x="3961180" y="5027521"/>
              <a:ext cx="152705" cy="152705"/>
            </a:xfrm>
            <a:prstGeom prst="star5">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grpSp>
      <p:pic>
        <p:nvPicPr>
          <p:cNvPr id="30"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2490" y="5675474"/>
            <a:ext cx="1547445" cy="1145109"/>
          </a:xfrm>
          <a:prstGeom prst="rect">
            <a:avLst/>
          </a:prstGeom>
        </p:spPr>
      </p:pic>
    </p:spTree>
    <p:extLst>
      <p:ext uri="{BB962C8B-B14F-4D97-AF65-F5344CB8AC3E}">
        <p14:creationId xmlns:p14="http://schemas.microsoft.com/office/powerpoint/2010/main" val="2894503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1"/>
                </a:solidFill>
              </a:rPr>
              <a:t>Quality Certifications</a:t>
            </a:r>
          </a:p>
        </p:txBody>
      </p:sp>
      <p:sp>
        <p:nvSpPr>
          <p:cNvPr id="3" name="Content Placeholder 2"/>
          <p:cNvSpPr>
            <a:spLocks noGrp="1"/>
          </p:cNvSpPr>
          <p:nvPr>
            <p:ph idx="1"/>
          </p:nvPr>
        </p:nvSpPr>
        <p:spPr>
          <a:xfrm>
            <a:off x="167553" y="1443835"/>
            <a:ext cx="7317329" cy="5191970"/>
          </a:xfrm>
        </p:spPr>
        <p:txBody>
          <a:bodyPr>
            <a:normAutofit fontScale="92500" lnSpcReduction="20000"/>
          </a:bodyPr>
          <a:lstStyle/>
          <a:p>
            <a:pPr lvl="0">
              <a:defRPr/>
            </a:pPr>
            <a:r>
              <a:rPr lang="en-US" b="1">
                <a:solidFill>
                  <a:schemeClr val="tx1"/>
                </a:solidFill>
              </a:rPr>
              <a:t>Food Safety System Certification </a:t>
            </a:r>
            <a:r>
              <a:rPr lang="en-US">
                <a:solidFill>
                  <a:schemeClr val="tx1"/>
                </a:solidFill>
              </a:rPr>
              <a:t>(FSSC) 22000</a:t>
            </a:r>
          </a:p>
          <a:p>
            <a:pPr lvl="1">
              <a:defRPr/>
            </a:pPr>
            <a:r>
              <a:rPr lang="en-US">
                <a:solidFill>
                  <a:schemeClr val="tx1"/>
                </a:solidFill>
              </a:rPr>
              <a:t>Clewiston and River Falls</a:t>
            </a:r>
          </a:p>
          <a:p>
            <a:pPr lvl="1">
              <a:defRPr/>
            </a:pPr>
            <a:r>
              <a:rPr lang="en-US">
                <a:solidFill>
                  <a:schemeClr val="tx1"/>
                </a:solidFill>
              </a:rPr>
              <a:t>Recognized GFSI program </a:t>
            </a:r>
          </a:p>
          <a:p>
            <a:pPr lvl="0">
              <a:defRPr/>
            </a:pPr>
            <a:r>
              <a:rPr lang="en-US" b="1">
                <a:solidFill>
                  <a:schemeClr val="tx1"/>
                </a:solidFill>
              </a:rPr>
              <a:t>Organic Program Allowed Substance </a:t>
            </a:r>
          </a:p>
          <a:p>
            <a:pPr lvl="1">
              <a:defRPr/>
            </a:pPr>
            <a:r>
              <a:rPr lang="en-US">
                <a:solidFill>
                  <a:schemeClr val="tx1"/>
                </a:solidFill>
              </a:rPr>
              <a:t>Non organically produced allowed for use in organic foods (7 CFR 205.606)</a:t>
            </a:r>
          </a:p>
          <a:p>
            <a:pPr>
              <a:defRPr/>
            </a:pPr>
            <a:r>
              <a:rPr lang="en-US" b="1">
                <a:solidFill>
                  <a:schemeClr val="tx1"/>
                </a:solidFill>
              </a:rPr>
              <a:t>GRAS </a:t>
            </a:r>
            <a:r>
              <a:rPr lang="en-US">
                <a:solidFill>
                  <a:schemeClr val="tx1"/>
                </a:solidFill>
              </a:rPr>
              <a:t>(GRN 487 &amp; GRN 154) </a:t>
            </a:r>
          </a:p>
          <a:p>
            <a:pPr>
              <a:defRPr/>
            </a:pPr>
            <a:r>
              <a:rPr lang="en-US" b="1">
                <a:solidFill>
                  <a:schemeClr val="tx1"/>
                </a:solidFill>
              </a:rPr>
              <a:t>FSIS’s Safe And Suitable List</a:t>
            </a:r>
          </a:p>
          <a:p>
            <a:pPr lvl="1">
              <a:defRPr/>
            </a:pPr>
            <a:r>
              <a:rPr lang="en-US">
                <a:solidFill>
                  <a:schemeClr val="tx1"/>
                </a:solidFill>
              </a:rPr>
              <a:t>Ground and whole muscle meat and poultry</a:t>
            </a:r>
          </a:p>
          <a:p>
            <a:pPr lvl="1">
              <a:defRPr/>
            </a:pPr>
            <a:r>
              <a:rPr lang="en-US">
                <a:solidFill>
                  <a:schemeClr val="tx1"/>
                </a:solidFill>
              </a:rPr>
              <a:t>Eggs </a:t>
            </a:r>
          </a:p>
          <a:p>
            <a:pPr lvl="0"/>
            <a:r>
              <a:rPr lang="en-US" b="1">
                <a:solidFill>
                  <a:schemeClr val="tx1"/>
                </a:solidFill>
              </a:rPr>
              <a:t>Health Canada </a:t>
            </a:r>
            <a:r>
              <a:rPr lang="en-US">
                <a:solidFill>
                  <a:schemeClr val="tx1"/>
                </a:solidFill>
              </a:rPr>
              <a:t>no objection letter</a:t>
            </a:r>
          </a:p>
          <a:p>
            <a:pPr lvl="0"/>
            <a:r>
              <a:rPr lang="en-US">
                <a:solidFill>
                  <a:schemeClr val="tx1"/>
                </a:solidFill>
              </a:rPr>
              <a:t>Classified as a </a:t>
            </a:r>
            <a:r>
              <a:rPr lang="en-US" b="1">
                <a:solidFill>
                  <a:schemeClr val="tx1"/>
                </a:solidFill>
              </a:rPr>
              <a:t>Food Ingredient </a:t>
            </a:r>
            <a:r>
              <a:rPr lang="en-US">
                <a:solidFill>
                  <a:schemeClr val="tx1"/>
                </a:solidFill>
              </a:rPr>
              <a:t>in </a:t>
            </a:r>
            <a:r>
              <a:rPr lang="en-US" b="1">
                <a:solidFill>
                  <a:schemeClr val="tx1"/>
                </a:solidFill>
              </a:rPr>
              <a:t>EU by European  regulations</a:t>
            </a:r>
          </a:p>
          <a:p>
            <a:pPr lvl="0"/>
            <a:r>
              <a:rPr lang="en-US" b="1">
                <a:solidFill>
                  <a:schemeClr val="tx1"/>
                </a:solidFill>
              </a:rPr>
              <a:t>Kosher/Parve &amp; Halal</a:t>
            </a:r>
          </a:p>
          <a:p>
            <a:endParaRPr lang="en-US">
              <a:solidFill>
                <a:schemeClr val="tx1"/>
              </a:solidFill>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5414" y="1963710"/>
            <a:ext cx="2160746" cy="152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ooter Placeholder 8"/>
          <p:cNvSpPr>
            <a:spLocks noGrp="1"/>
          </p:cNvSpPr>
          <p:nvPr>
            <p:ph type="ftr" sz="quarter" idx="11"/>
          </p:nvPr>
        </p:nvSpPr>
        <p:spPr/>
        <p:txBody>
          <a:bodyPr/>
          <a:lstStyle/>
          <a:p>
            <a:fld id="{42E74147-3D10-4ABF-B7D8-0C1F0F71056C}" type="slidenum">
              <a:rPr lang="en-US" smtClean="0"/>
              <a:t>8</a:t>
            </a:fld>
            <a:endParaRPr lang="en-US"/>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6558" y="5689542"/>
            <a:ext cx="1534637" cy="1135631"/>
          </a:xfrm>
          <a:prstGeom prst="rect">
            <a:avLst/>
          </a:prstGeom>
        </p:spPr>
      </p:pic>
    </p:spTree>
    <p:extLst>
      <p:ext uri="{BB962C8B-B14F-4D97-AF65-F5344CB8AC3E}">
        <p14:creationId xmlns:p14="http://schemas.microsoft.com/office/powerpoint/2010/main" val="66921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Technical Overview</a:t>
            </a:r>
          </a:p>
        </p:txBody>
      </p:sp>
      <p:sp>
        <p:nvSpPr>
          <p:cNvPr id="6" name="Text Placeholder 5"/>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fld id="{F5FF6823-6729-46B1-9AC3-C0A450874C0D}" type="slidenum">
              <a:rPr lang="en-US" smtClean="0"/>
              <a:pPr/>
              <a:t>9</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68" y="39956"/>
            <a:ext cx="1688122" cy="1249210"/>
          </a:xfrm>
          <a:prstGeom prst="rect">
            <a:avLst/>
          </a:prstGeom>
        </p:spPr>
      </p:pic>
    </p:spTree>
    <p:extLst>
      <p:ext uri="{BB962C8B-B14F-4D97-AF65-F5344CB8AC3E}">
        <p14:creationId xmlns:p14="http://schemas.microsoft.com/office/powerpoint/2010/main" val="21377285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E92EADB49BF4F45A936395F31703ECF" ma:contentTypeVersion="6" ma:contentTypeDescription="Create a new document." ma:contentTypeScope="" ma:versionID="ddff14ab831880b4a70d02ebf58de611">
  <xsd:schema xmlns:xsd="http://www.w3.org/2001/XMLSchema" xmlns:xs="http://www.w3.org/2001/XMLSchema" xmlns:p="http://schemas.microsoft.com/office/2006/metadata/properties" xmlns:ns2="f99ad98b-368a-44bd-9c53-6168ae589ed0" xmlns:ns3="03f9f9f7-d5d4-460e-b27a-424c840075d7" targetNamespace="http://schemas.microsoft.com/office/2006/metadata/properties" ma:root="true" ma:fieldsID="fc3ecd1af73e28b41f63e05281e7fd8d" ns2:_="" ns3:_="">
    <xsd:import namespace="f99ad98b-368a-44bd-9c53-6168ae589ed0"/>
    <xsd:import namespace="03f9f9f7-d5d4-460e-b27a-424c840075d7"/>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9ad98b-368a-44bd-9c53-6168ae589ed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03f9f9f7-d5d4-460e-b27a-424c840075d7"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92EBDB-78E1-4702-B164-762BA36FF565}">
  <ds:schemaRefs>
    <ds:schemaRef ds:uri="http://schemas.microsoft.com/office/infopath/2007/PartnerControls"/>
    <ds:schemaRef ds:uri="http://purl.org/dc/terms/"/>
    <ds:schemaRef ds:uri="http://purl.org/dc/elements/1.1/"/>
    <ds:schemaRef ds:uri="http://schemas.openxmlformats.org/package/2006/metadata/core-properties"/>
    <ds:schemaRef ds:uri="03f9f9f7-d5d4-460e-b27a-424c840075d7"/>
    <ds:schemaRef ds:uri="http://schemas.microsoft.com/office/2006/documentManagement/types"/>
    <ds:schemaRef ds:uri="f99ad98b-368a-44bd-9c53-6168ae589ed0"/>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E86B4D0F-9850-41FF-B639-C8DE8734A27D}">
  <ds:schemaRefs>
    <ds:schemaRef ds:uri="http://schemas.microsoft.com/sharepoint/v3/contenttype/forms"/>
  </ds:schemaRefs>
</ds:datastoreItem>
</file>

<file path=customXml/itemProps3.xml><?xml version="1.0" encoding="utf-8"?>
<ds:datastoreItem xmlns:ds="http://schemas.openxmlformats.org/officeDocument/2006/customXml" ds:itemID="{56A60C47-5369-4B35-8E3B-1A6E5E9F46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99ad98b-368a-44bd-9c53-6168ae589ed0"/>
    <ds:schemaRef ds:uri="03f9f9f7-d5d4-460e-b27a-424c840075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45</TotalTime>
  <Words>3512</Words>
  <Application>Microsoft Office PowerPoint</Application>
  <PresentationFormat>On-screen Show (4:3)</PresentationFormat>
  <Paragraphs>886</Paragraphs>
  <Slides>60</Slides>
  <Notes>35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70" baseType="lpstr">
      <vt:lpstr>Arial</vt:lpstr>
      <vt:lpstr>Calibri</vt:lpstr>
      <vt:lpstr>Calibri Light</vt:lpstr>
      <vt:lpstr>Century Gothic</vt:lpstr>
      <vt:lpstr>Tahoma</vt:lpstr>
      <vt:lpstr>Times New Roman</vt:lpstr>
      <vt:lpstr>Verdana</vt:lpstr>
      <vt:lpstr>Wingdings</vt:lpstr>
      <vt:lpstr>Office Theme</vt:lpstr>
      <vt:lpstr>Image Document</vt:lpstr>
      <vt:lpstr>Fiberstar, Inc.  Citri-Fi® Functional Benefits in Beverage Products </vt:lpstr>
      <vt:lpstr>Topics</vt:lpstr>
      <vt:lpstr>Market Trends</vt:lpstr>
      <vt:lpstr>Market Review</vt:lpstr>
      <vt:lpstr> Citri-Fi Portfolio Review</vt:lpstr>
      <vt:lpstr>Fiberstar Products</vt:lpstr>
      <vt:lpstr>Citri-Fi Products </vt:lpstr>
      <vt:lpstr>Quality Certifications</vt:lpstr>
      <vt:lpstr>Technical Overview</vt:lpstr>
      <vt:lpstr>Citri-Fi 100, 200 &amp; 300</vt:lpstr>
      <vt:lpstr>Citri-Fi Emulsification </vt:lpstr>
      <vt:lpstr>Stability</vt:lpstr>
      <vt:lpstr>Fiber Length vs. Viscosity</vt:lpstr>
      <vt:lpstr>Beverages Classified by pH</vt:lpstr>
      <vt:lpstr>Neutral pH Beverages</vt:lpstr>
      <vt:lpstr>Key Beverage Application Areas</vt:lpstr>
      <vt:lpstr>Key Beverage Application Areas</vt:lpstr>
      <vt:lpstr>Neutral Dairy—Processing </vt:lpstr>
      <vt:lpstr>Typical Process for Neutral pH Protein Beverages</vt:lpstr>
      <vt:lpstr>Pasteurization/ Sterilization of Milk</vt:lpstr>
      <vt:lpstr>Chocolate Milk</vt:lpstr>
      <vt:lpstr>Structure/Function –  Network Properties</vt:lpstr>
      <vt:lpstr>Protein Fortified Chocolate Milk</vt:lpstr>
      <vt:lpstr>Protein Fortified Chocolate Milk</vt:lpstr>
      <vt:lpstr>Protein Fortified Chocolate Milk Results</vt:lpstr>
      <vt:lpstr>Protein Fortified Chocolate Milk—Viscosity Results</vt:lpstr>
      <vt:lpstr>Vegan Chocolate Beverage</vt:lpstr>
      <vt:lpstr>Viscosity Results Comparing Protein Source</vt:lpstr>
      <vt:lpstr>Coffee Beverages</vt:lpstr>
      <vt:lpstr>Coffee Beverages—Commercial Examples (UHT Processed)</vt:lpstr>
      <vt:lpstr>Coffee Beverages—Commercial Examples (Retort Processed)</vt:lpstr>
      <vt:lpstr>Coffee Beverages with Citri-Fi® Formulations</vt:lpstr>
      <vt:lpstr>Coffee Beverages with Citri-Fi Viscosity Results</vt:lpstr>
      <vt:lpstr>Citri-Fi Benefits</vt:lpstr>
      <vt:lpstr>Acid pH RTD Beverages  </vt:lpstr>
      <vt:lpstr>Key Beverage Application Areas</vt:lpstr>
      <vt:lpstr>Acid pH RTD Beverages</vt:lpstr>
      <vt:lpstr>Low pH Beverages</vt:lpstr>
      <vt:lpstr>Low pH Beverages—Processing </vt:lpstr>
      <vt:lpstr>Commercial Spray Drying Set-up</vt:lpstr>
      <vt:lpstr>Spray Drying Trials Conducted at USDA-ARS Lab</vt:lpstr>
      <vt:lpstr>Particle Size Results Summary</vt:lpstr>
      <vt:lpstr>Results</vt:lpstr>
      <vt:lpstr>Instant/Dry Mix Commercial Examples</vt:lpstr>
      <vt:lpstr>Instant/Dry Mix Beverages</vt:lpstr>
      <vt:lpstr>Instant/Dry Mix Beverages</vt:lpstr>
      <vt:lpstr>Clouding with Citri-Fi &amp; Oil </vt:lpstr>
      <vt:lpstr>Hot-Fill and Hold for Shelf Stability</vt:lpstr>
      <vt:lpstr>Drinkable Yogurts/ Protein Fortified Juice</vt:lpstr>
      <vt:lpstr>Typical Process for Drinkable Yogurt</vt:lpstr>
      <vt:lpstr>Typical UHT Process for Protein Fortified Juice</vt:lpstr>
      <vt:lpstr>Smoothies</vt:lpstr>
      <vt:lpstr>HPP Processing</vt:lpstr>
      <vt:lpstr>Citri-Fi® Solution</vt:lpstr>
      <vt:lpstr>Pulp Extension</vt:lpstr>
      <vt:lpstr>Pulp Extension</vt:lpstr>
      <vt:lpstr>Pulp Replacement</vt:lpstr>
      <vt:lpstr>Citri-Fi Benefits</vt:lpstr>
      <vt:lpstr>Contact Information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Fiberstar, Inc.  Citri-Fi® Functional Benefits in Beverage Products</dc:title>
  <dc:creator>Jennifer Stephens</dc:creator>
  <cp:lastModifiedBy>Administrator</cp:lastModifiedBy>
  <cp:revision>10</cp:revision>
  <dcterms:modified xsi:type="dcterms:W3CDTF">2017-05-23T22:40:36Z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0x010100BE92EADB49BF4F45A936395F31703ECF</vt:lpwstr>
  </property>
</Properties>
</file>